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33"/>
  </p:notesMasterIdLst>
  <p:sldIdLst>
    <p:sldId id="376" r:id="rId2"/>
    <p:sldId id="325" r:id="rId3"/>
    <p:sldId id="337" r:id="rId4"/>
    <p:sldId id="314" r:id="rId5"/>
    <p:sldId id="315" r:id="rId6"/>
    <p:sldId id="375" r:id="rId7"/>
    <p:sldId id="348" r:id="rId8"/>
    <p:sldId id="340" r:id="rId9"/>
    <p:sldId id="342" r:id="rId10"/>
    <p:sldId id="368" r:id="rId11"/>
    <p:sldId id="344" r:id="rId12"/>
    <p:sldId id="345" r:id="rId13"/>
    <p:sldId id="349" r:id="rId14"/>
    <p:sldId id="369" r:id="rId15"/>
    <p:sldId id="351" r:id="rId16"/>
    <p:sldId id="352" r:id="rId17"/>
    <p:sldId id="370" r:id="rId18"/>
    <p:sldId id="329" r:id="rId19"/>
    <p:sldId id="330" r:id="rId20"/>
    <p:sldId id="331" r:id="rId21"/>
    <p:sldId id="373" r:id="rId22"/>
    <p:sldId id="371" r:id="rId23"/>
    <p:sldId id="374" r:id="rId24"/>
    <p:sldId id="356" r:id="rId25"/>
    <p:sldId id="372" r:id="rId26"/>
    <p:sldId id="332" r:id="rId27"/>
    <p:sldId id="333" r:id="rId28"/>
    <p:sldId id="357" r:id="rId29"/>
    <p:sldId id="358" r:id="rId30"/>
    <p:sldId id="341" r:id="rId31"/>
    <p:sldId id="359" r:id="rId32"/>
  </p:sldIdLst>
  <p:sldSz cx="9144000" cy="5143500" type="screen16x9"/>
  <p:notesSz cx="6858000" cy="9144000"/>
  <p:embeddedFontLst>
    <p:embeddedFont>
      <p:font typeface="Josefin Sans" pitchFamily="2" charset="0"/>
      <p:regular r:id="rId34"/>
      <p:bold r:id="rId35"/>
      <p:italic r:id="rId36"/>
      <p:boldItalic r:id="rId37"/>
    </p:embeddedFont>
    <p:embeddedFont>
      <p:font typeface="Open Sans" panose="020B0606030504020204" pitchFamily="34" charset="0"/>
      <p:regular r:id="rId38"/>
      <p:bold r:id="rId39"/>
      <p:italic r:id="rId40"/>
      <p:boldItalic r:id="rId41"/>
    </p:embeddedFont>
    <p:embeddedFont>
      <p:font typeface="Overpass Black" panose="020B0604020202020204" charset="0"/>
      <p:bold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59F7022-5858-44B1-AA2A-ACDAD157A6D3}">
  <a:tblStyle styleId="{959F7022-5858-44B1-AA2A-ACDAD157A6D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49" autoAdjust="0"/>
    <p:restoredTop sz="94660"/>
  </p:normalViewPr>
  <p:slideViewPr>
    <p:cSldViewPr snapToGrid="0">
      <p:cViewPr varScale="1">
        <p:scale>
          <a:sx n="82" d="100"/>
          <a:sy n="82" d="100"/>
        </p:scale>
        <p:origin x="10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8231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957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749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065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22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448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0924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5658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51328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2382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ga7274a1822_0_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8" name="Google Shape;2678;ga7274a1822_0_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1782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709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ga7274a1822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0" name="Google Shape;2190;ga7274a1822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5788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3381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824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4955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2896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706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"/>
          <p:cNvSpPr txBox="1">
            <a:spLocks noGrp="1"/>
          </p:cNvSpPr>
          <p:nvPr>
            <p:ph type="subTitle" idx="1"/>
          </p:nvPr>
        </p:nvSpPr>
        <p:spPr>
          <a:xfrm>
            <a:off x="1944337" y="3168343"/>
            <a:ext cx="1532400" cy="4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14" name="Google Shape;214;p5"/>
          <p:cNvSpPr txBox="1">
            <a:spLocks noGrp="1"/>
          </p:cNvSpPr>
          <p:nvPr>
            <p:ph type="subTitle" idx="2"/>
          </p:nvPr>
        </p:nvSpPr>
        <p:spPr>
          <a:xfrm>
            <a:off x="1381688" y="3559333"/>
            <a:ext cx="2657700" cy="10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5"/>
          <p:cNvSpPr txBox="1">
            <a:spLocks noGrp="1"/>
          </p:cNvSpPr>
          <p:nvPr>
            <p:ph type="subTitle" idx="3"/>
          </p:nvPr>
        </p:nvSpPr>
        <p:spPr>
          <a:xfrm flipH="1">
            <a:off x="5667265" y="3168343"/>
            <a:ext cx="1532400" cy="4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16" name="Google Shape;216;p5"/>
          <p:cNvSpPr txBox="1">
            <a:spLocks noGrp="1"/>
          </p:cNvSpPr>
          <p:nvPr>
            <p:ph type="subTitle" idx="4"/>
          </p:nvPr>
        </p:nvSpPr>
        <p:spPr>
          <a:xfrm flipH="1">
            <a:off x="5104613" y="3559333"/>
            <a:ext cx="2657700" cy="10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7" name="Google Shape;217;p5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5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219" name="Google Shape;219;p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4" name="Google Shape;254;p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197527" flipH="1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5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5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6551349" flipH="1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5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259" name="Google Shape;259;p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4" name="Google Shape;294;p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295" name="Google Shape;295;p5"/>
          <p:cNvSpPr/>
          <p:nvPr/>
        </p:nvSpPr>
        <p:spPr>
          <a:xfrm rot="-6477098" flipH="1">
            <a:off x="-3963735" y="-3524095"/>
            <a:ext cx="4623929" cy="725694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5"/>
          <p:cNvSpPr/>
          <p:nvPr/>
        </p:nvSpPr>
        <p:spPr>
          <a:xfrm rot="-7689947">
            <a:off x="8072325" y="4598041"/>
            <a:ext cx="2264989" cy="2165745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4" flipH="1">
            <a:off x="2960862" y="1361553"/>
            <a:ext cx="3222304" cy="222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6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301" name="Google Shape;301;p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6" name="Google Shape;336;p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6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9368145" flipH="1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6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339" name="Google Shape;339;p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6"/>
          <p:cNvSpPr txBox="1">
            <a:spLocks noGrp="1"/>
          </p:cNvSpPr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375" name="Google Shape;375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"/>
          <p:cNvSpPr/>
          <p:nvPr/>
        </p:nvSpPr>
        <p:spPr>
          <a:xfrm rot="-7373435">
            <a:off x="3439495" y="5025020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0"/>
          <p:cNvSpPr txBox="1">
            <a:spLocks noGrp="1"/>
          </p:cNvSpPr>
          <p:nvPr>
            <p:ph type="title"/>
          </p:nvPr>
        </p:nvSpPr>
        <p:spPr>
          <a:xfrm>
            <a:off x="720000" y="3314050"/>
            <a:ext cx="7704000" cy="1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1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2" name="Google Shape;772;p15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773" name="Google Shape;773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08" name="Google Shape;808;p1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0" name="Google Shape;810;p15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811" name="Google Shape;811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6" name="Google Shape;846;p15"/>
          <p:cNvSpPr/>
          <p:nvPr/>
        </p:nvSpPr>
        <p:spPr>
          <a:xfrm rot="3011561">
            <a:off x="8384437" y="-796490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1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1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6" name="Google Shape;1016;p19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017" name="Google Shape;1017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52" name="Google Shape;1052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6814727" flipH="1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4" name="Google Shape;1054;p19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055" name="Google Shape;1055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0" name="Google Shape;1090;p19"/>
          <p:cNvSpPr txBox="1">
            <a:spLocks noGrp="1"/>
          </p:cNvSpPr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1" name="Google Shape;1091;p19"/>
          <p:cNvSpPr txBox="1">
            <a:spLocks noGrp="1"/>
          </p:cNvSpPr>
          <p:nvPr>
            <p:ph type="subTitle" idx="1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2" name="Google Shape;1092;p19"/>
          <p:cNvSpPr txBox="1">
            <a:spLocks noGrp="1"/>
          </p:cNvSpPr>
          <p:nvPr>
            <p:ph type="title" idx="2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3" name="Google Shape;1093;p19"/>
          <p:cNvSpPr txBox="1">
            <a:spLocks noGrp="1"/>
          </p:cNvSpPr>
          <p:nvPr>
            <p:ph type="subTitle" idx="3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4" name="Google Shape;1094;p19"/>
          <p:cNvSpPr txBox="1">
            <a:spLocks noGrp="1"/>
          </p:cNvSpPr>
          <p:nvPr>
            <p:ph type="title" idx="4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5" name="Google Shape;1095;p19"/>
          <p:cNvSpPr txBox="1">
            <a:spLocks noGrp="1"/>
          </p:cNvSpPr>
          <p:nvPr>
            <p:ph type="subTitle" idx="5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6" name="Google Shape;1096;p19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6" r:id="rId4"/>
    <p:sldLayoutId id="2147483661" r:id="rId5"/>
    <p:sldLayoutId id="2147483665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Google Shape;2125;p3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38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38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808452" y="227299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38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Water Potability</a:t>
            </a:r>
            <a:endParaRPr dirty="0"/>
          </a:p>
        </p:txBody>
      </p:sp>
      <p:sp>
        <p:nvSpPr>
          <p:cNvPr id="2129" name="Google Shape;2129;p38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Drinking Water Quality</a:t>
            </a:r>
          </a:p>
        </p:txBody>
      </p:sp>
      <p:sp>
        <p:nvSpPr>
          <p:cNvPr id="2130" name="Google Shape;2130;p38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7942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13;p65">
            <a:extLst>
              <a:ext uri="{FF2B5EF4-FFF2-40B4-BE49-F238E27FC236}">
                <a16:creationId xmlns:a16="http://schemas.microsoft.com/office/drawing/2014/main" id="{593F7243-92C9-4BB9-BD10-206444F28A76}"/>
              </a:ext>
            </a:extLst>
          </p:cNvPr>
          <p:cNvSpPr txBox="1">
            <a:spLocks/>
          </p:cNvSpPr>
          <p:nvPr/>
        </p:nvSpPr>
        <p:spPr>
          <a:xfrm>
            <a:off x="735750" y="343044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bg2"/>
                </a:solidFill>
                <a:latin typeface="+mj-lt"/>
              </a:rPr>
              <a:t>Working Steps</a:t>
            </a:r>
            <a:endParaRPr lang="en-US" sz="30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1AD60E-0FD2-4C17-9FA0-A71C15D04B8B}"/>
              </a:ext>
            </a:extLst>
          </p:cNvPr>
          <p:cNvSpPr/>
          <p:nvPr/>
        </p:nvSpPr>
        <p:spPr>
          <a:xfrm>
            <a:off x="1342766" y="1882076"/>
            <a:ext cx="1449091" cy="689675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Acquire the dataset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EF30DE-5862-44F7-9878-9560BD2549EA}"/>
              </a:ext>
            </a:extLst>
          </p:cNvPr>
          <p:cNvSpPr/>
          <p:nvPr/>
        </p:nvSpPr>
        <p:spPr>
          <a:xfrm>
            <a:off x="3021312" y="1882075"/>
            <a:ext cx="1449091" cy="689675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Import libraries &amp; dataset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AB0EC8-4080-4975-800B-78038342F942}"/>
              </a:ext>
            </a:extLst>
          </p:cNvPr>
          <p:cNvSpPr/>
          <p:nvPr/>
        </p:nvSpPr>
        <p:spPr>
          <a:xfrm>
            <a:off x="4699860" y="1882075"/>
            <a:ext cx="1449091" cy="68967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Analysing the dataset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DB3376-096D-48A8-B803-82B773844CFF}"/>
              </a:ext>
            </a:extLst>
          </p:cNvPr>
          <p:cNvSpPr/>
          <p:nvPr/>
        </p:nvSpPr>
        <p:spPr>
          <a:xfrm>
            <a:off x="6378407" y="1870446"/>
            <a:ext cx="1449091" cy="689675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Cleaning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575E35-C31E-45E4-8BC6-84DDE52D23E3}"/>
              </a:ext>
            </a:extLst>
          </p:cNvPr>
          <p:cNvSpPr/>
          <p:nvPr/>
        </p:nvSpPr>
        <p:spPr>
          <a:xfrm>
            <a:off x="1342764" y="2990528"/>
            <a:ext cx="1449091" cy="689675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Unimodal Data Visualization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EC6077-B70F-4A0D-9EB8-5EA1C65E8F51}"/>
              </a:ext>
            </a:extLst>
          </p:cNvPr>
          <p:cNvSpPr/>
          <p:nvPr/>
        </p:nvSpPr>
        <p:spPr>
          <a:xfrm>
            <a:off x="3021312" y="2990528"/>
            <a:ext cx="1449091" cy="69710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Cleaning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586366-3A5C-467D-B778-8314C7C94DF5}"/>
              </a:ext>
            </a:extLst>
          </p:cNvPr>
          <p:cNvSpPr/>
          <p:nvPr/>
        </p:nvSpPr>
        <p:spPr>
          <a:xfrm>
            <a:off x="4699860" y="2990530"/>
            <a:ext cx="1449091" cy="689675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r>
              <a:rPr lang="en-US"/>
              <a:t>Multimodal Data Visualization</a:t>
            </a:r>
          </a:p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6DBEB8-FF90-48CB-8FD2-81BD87509BB1}"/>
              </a:ext>
            </a:extLst>
          </p:cNvPr>
          <p:cNvSpPr/>
          <p:nvPr/>
        </p:nvSpPr>
        <p:spPr>
          <a:xfrm>
            <a:off x="6378407" y="2990531"/>
            <a:ext cx="1449091" cy="689675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Proposed Model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FDAE54C-ECBC-4EC7-A92D-F217548034CF}"/>
              </a:ext>
            </a:extLst>
          </p:cNvPr>
          <p:cNvCxnSpPr>
            <a:stCxn id="4" idx="3"/>
            <a:endCxn id="7" idx="1"/>
          </p:cNvCxnSpPr>
          <p:nvPr/>
        </p:nvCxnSpPr>
        <p:spPr>
          <a:xfrm flipV="1">
            <a:off x="2791857" y="2226913"/>
            <a:ext cx="22945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72DE50C-98B6-4202-B709-1D95701BDD7F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4470403" y="2226913"/>
            <a:ext cx="22945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FAB8084-842E-4F77-88E3-3CFC83C8F207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6148951" y="2215284"/>
            <a:ext cx="229456" cy="11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534C2D0-B543-4674-AFF1-B3FC3E49DD4E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 flipH="1">
            <a:off x="1342764" y="2215284"/>
            <a:ext cx="6484734" cy="1120082"/>
          </a:xfrm>
          <a:prstGeom prst="bentConnector5">
            <a:avLst>
              <a:gd name="adj1" fmla="val -3525"/>
              <a:gd name="adj2" fmla="val 50000"/>
              <a:gd name="adj3" fmla="val 10352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EAA20BC-A08E-4156-AB88-36C82BD9A243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2791855" y="3335366"/>
            <a:ext cx="229457" cy="3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58D899F-C349-489F-9065-4C2F41704A58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4470403" y="3335368"/>
            <a:ext cx="229457" cy="37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ADD434A-97F1-494B-A93F-2E4E2FDB343B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6148951" y="3335368"/>
            <a:ext cx="22945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06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13;p65">
            <a:extLst>
              <a:ext uri="{FF2B5EF4-FFF2-40B4-BE49-F238E27FC236}">
                <a16:creationId xmlns:a16="http://schemas.microsoft.com/office/drawing/2014/main" id="{593F7243-92C9-4BB9-BD10-206444F28A76}"/>
              </a:ext>
            </a:extLst>
          </p:cNvPr>
          <p:cNvSpPr txBox="1">
            <a:spLocks/>
          </p:cNvSpPr>
          <p:nvPr/>
        </p:nvSpPr>
        <p:spPr>
          <a:xfrm>
            <a:off x="735750" y="343044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bg2"/>
                </a:solidFill>
                <a:latin typeface="+mj-lt"/>
              </a:rPr>
              <a:t>Explanatory Data Analysis</a:t>
            </a:r>
            <a:endParaRPr lang="en-US" sz="30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9B8442-38AF-4AAB-BE3B-7D62931FD7B6}"/>
              </a:ext>
            </a:extLst>
          </p:cNvPr>
          <p:cNvSpPr/>
          <p:nvPr/>
        </p:nvSpPr>
        <p:spPr>
          <a:xfrm>
            <a:off x="735748" y="1277701"/>
            <a:ext cx="2371661" cy="33760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2"/>
                </a:solidFill>
              </a:rPr>
              <a:t>1. Dimension Check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62C5FE-6E1E-49CE-A689-784EB99D4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582" y="1701733"/>
            <a:ext cx="1682836" cy="323867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AA431E-DE42-4B0A-8A08-761EAA72C034}"/>
              </a:ext>
            </a:extLst>
          </p:cNvPr>
          <p:cNvSpPr txBox="1"/>
          <p:nvPr/>
        </p:nvSpPr>
        <p:spPr>
          <a:xfrm flipH="1">
            <a:off x="3889880" y="2140814"/>
            <a:ext cx="1364239" cy="52322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Rows: 3276</a:t>
            </a:r>
          </a:p>
          <a:p>
            <a:r>
              <a:rPr lang="en-US" b="1" dirty="0">
                <a:solidFill>
                  <a:schemeClr val="bg2"/>
                </a:solidFill>
              </a:rPr>
              <a:t>Columns: 10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DABB2B3-7F6A-43B3-94AF-49D3FF24FA61}"/>
              </a:ext>
            </a:extLst>
          </p:cNvPr>
          <p:cNvSpPr/>
          <p:nvPr/>
        </p:nvSpPr>
        <p:spPr>
          <a:xfrm>
            <a:off x="735749" y="2922083"/>
            <a:ext cx="2371660" cy="33760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2"/>
                </a:solidFill>
              </a:rPr>
              <a:t>2. </a:t>
            </a:r>
            <a:r>
              <a:rPr lang="en-US" sz="1800" b="1" dirty="0" err="1">
                <a:solidFill>
                  <a:schemeClr val="bg2"/>
                </a:solidFill>
              </a:rPr>
              <a:t>DataType</a:t>
            </a:r>
            <a:r>
              <a:rPr lang="en-US" sz="1800" b="1" dirty="0">
                <a:solidFill>
                  <a:schemeClr val="bg2"/>
                </a:solidFill>
              </a:rPr>
              <a:t> Check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999100F-0532-48D6-9ED8-A985F4B8C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939" y="3481604"/>
            <a:ext cx="6274122" cy="768389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E506425-5899-4791-970F-CC7A237617D0}"/>
              </a:ext>
            </a:extLst>
          </p:cNvPr>
          <p:cNvSpPr txBox="1"/>
          <p:nvPr/>
        </p:nvSpPr>
        <p:spPr>
          <a:xfrm flipH="1">
            <a:off x="2589781" y="4397188"/>
            <a:ext cx="3964435" cy="33855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We don’t need to change the data type</a:t>
            </a:r>
          </a:p>
        </p:txBody>
      </p:sp>
    </p:spTree>
    <p:extLst>
      <p:ext uri="{BB962C8B-B14F-4D97-AF65-F5344CB8AC3E}">
        <p14:creationId xmlns:p14="http://schemas.microsoft.com/office/powerpoint/2010/main" val="1108716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13;p65">
            <a:extLst>
              <a:ext uri="{FF2B5EF4-FFF2-40B4-BE49-F238E27FC236}">
                <a16:creationId xmlns:a16="http://schemas.microsoft.com/office/drawing/2014/main" id="{593F7243-92C9-4BB9-BD10-206444F28A76}"/>
              </a:ext>
            </a:extLst>
          </p:cNvPr>
          <p:cNvSpPr txBox="1">
            <a:spLocks/>
          </p:cNvSpPr>
          <p:nvPr/>
        </p:nvSpPr>
        <p:spPr>
          <a:xfrm>
            <a:off x="735750" y="343044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bg2"/>
                </a:solidFill>
                <a:latin typeface="+mj-lt"/>
              </a:rPr>
              <a:t>Explanatory Data Analysis</a:t>
            </a:r>
            <a:endParaRPr lang="en-US" sz="30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9B8442-38AF-4AAB-BE3B-7D62931FD7B6}"/>
              </a:ext>
            </a:extLst>
          </p:cNvPr>
          <p:cNvSpPr/>
          <p:nvPr/>
        </p:nvSpPr>
        <p:spPr>
          <a:xfrm>
            <a:off x="735750" y="1207466"/>
            <a:ext cx="2294169" cy="33760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2"/>
                </a:solidFill>
              </a:rPr>
              <a:t>3. Summary Check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72957F-DF32-4458-9304-A8F536000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582" y="1645712"/>
            <a:ext cx="6540836" cy="2673487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17793F-8689-4B69-8429-4D1E3600BC86}"/>
              </a:ext>
            </a:extLst>
          </p:cNvPr>
          <p:cNvSpPr txBox="1"/>
          <p:nvPr/>
        </p:nvSpPr>
        <p:spPr>
          <a:xfrm flipH="1">
            <a:off x="2463076" y="4461902"/>
            <a:ext cx="4217848" cy="33855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There are some NA values in this dataset</a:t>
            </a:r>
          </a:p>
        </p:txBody>
      </p:sp>
    </p:spTree>
    <p:extLst>
      <p:ext uri="{BB962C8B-B14F-4D97-AF65-F5344CB8AC3E}">
        <p14:creationId xmlns:p14="http://schemas.microsoft.com/office/powerpoint/2010/main" val="1231688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13;p65">
            <a:extLst>
              <a:ext uri="{FF2B5EF4-FFF2-40B4-BE49-F238E27FC236}">
                <a16:creationId xmlns:a16="http://schemas.microsoft.com/office/drawing/2014/main" id="{593F7243-92C9-4BB9-BD10-206444F28A76}"/>
              </a:ext>
            </a:extLst>
          </p:cNvPr>
          <p:cNvSpPr txBox="1">
            <a:spLocks/>
          </p:cNvSpPr>
          <p:nvPr/>
        </p:nvSpPr>
        <p:spPr>
          <a:xfrm>
            <a:off x="735750" y="343044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bg2"/>
                </a:solidFill>
                <a:latin typeface="+mj-lt"/>
              </a:rPr>
              <a:t>Explanatory Data Analysis</a:t>
            </a:r>
            <a:endParaRPr lang="en-US" sz="30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9B8442-38AF-4AAB-BE3B-7D62931FD7B6}"/>
              </a:ext>
            </a:extLst>
          </p:cNvPr>
          <p:cNvSpPr/>
          <p:nvPr/>
        </p:nvSpPr>
        <p:spPr>
          <a:xfrm>
            <a:off x="735750" y="1207466"/>
            <a:ext cx="2518894" cy="33760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2"/>
                </a:solidFill>
              </a:rPr>
              <a:t>4. Correlation Check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D53746-E431-4582-8FC9-F5979D9FD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01" y="1819371"/>
            <a:ext cx="8450597" cy="1504758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DD2687-E8C5-4AD9-B17C-BEE55EA42369}"/>
              </a:ext>
            </a:extLst>
          </p:cNvPr>
          <p:cNvSpPr txBox="1"/>
          <p:nvPr/>
        </p:nvSpPr>
        <p:spPr>
          <a:xfrm flipH="1">
            <a:off x="2474698" y="3823159"/>
            <a:ext cx="4194602" cy="33855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There are some NA values in this dataset</a:t>
            </a:r>
          </a:p>
        </p:txBody>
      </p:sp>
    </p:spTree>
    <p:extLst>
      <p:ext uri="{BB962C8B-B14F-4D97-AF65-F5344CB8AC3E}">
        <p14:creationId xmlns:p14="http://schemas.microsoft.com/office/powerpoint/2010/main" val="942393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13;p65">
            <a:extLst>
              <a:ext uri="{FF2B5EF4-FFF2-40B4-BE49-F238E27FC236}">
                <a16:creationId xmlns:a16="http://schemas.microsoft.com/office/drawing/2014/main" id="{593F7243-92C9-4BB9-BD10-206444F28A76}"/>
              </a:ext>
            </a:extLst>
          </p:cNvPr>
          <p:cNvSpPr txBox="1">
            <a:spLocks/>
          </p:cNvSpPr>
          <p:nvPr/>
        </p:nvSpPr>
        <p:spPr>
          <a:xfrm>
            <a:off x="735750" y="343044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bg2"/>
                </a:solidFill>
                <a:latin typeface="+mj-lt"/>
              </a:rPr>
              <a:t>Working Steps</a:t>
            </a:r>
            <a:endParaRPr lang="en-US" sz="30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1AD60E-0FD2-4C17-9FA0-A71C15D04B8B}"/>
              </a:ext>
            </a:extLst>
          </p:cNvPr>
          <p:cNvSpPr/>
          <p:nvPr/>
        </p:nvSpPr>
        <p:spPr>
          <a:xfrm>
            <a:off x="1342766" y="1882076"/>
            <a:ext cx="1449091" cy="689675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Acquire the dataset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EF30DE-5862-44F7-9878-9560BD2549EA}"/>
              </a:ext>
            </a:extLst>
          </p:cNvPr>
          <p:cNvSpPr/>
          <p:nvPr/>
        </p:nvSpPr>
        <p:spPr>
          <a:xfrm>
            <a:off x="3021312" y="1882075"/>
            <a:ext cx="1449091" cy="689675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Import libraries &amp; dataset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AB0EC8-4080-4975-800B-78038342F942}"/>
              </a:ext>
            </a:extLst>
          </p:cNvPr>
          <p:cNvSpPr/>
          <p:nvPr/>
        </p:nvSpPr>
        <p:spPr>
          <a:xfrm>
            <a:off x="4699860" y="1882075"/>
            <a:ext cx="1449091" cy="689675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Analysing the dataset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DB3376-096D-48A8-B803-82B773844CFF}"/>
              </a:ext>
            </a:extLst>
          </p:cNvPr>
          <p:cNvSpPr/>
          <p:nvPr/>
        </p:nvSpPr>
        <p:spPr>
          <a:xfrm>
            <a:off x="6378407" y="1870446"/>
            <a:ext cx="1449091" cy="68967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Cleaning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575E35-C31E-45E4-8BC6-84DDE52D23E3}"/>
              </a:ext>
            </a:extLst>
          </p:cNvPr>
          <p:cNvSpPr/>
          <p:nvPr/>
        </p:nvSpPr>
        <p:spPr>
          <a:xfrm>
            <a:off x="1342764" y="2990528"/>
            <a:ext cx="1449091" cy="689675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Unimodal Data Visualization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EC6077-B70F-4A0D-9EB8-5EA1C65E8F51}"/>
              </a:ext>
            </a:extLst>
          </p:cNvPr>
          <p:cNvSpPr/>
          <p:nvPr/>
        </p:nvSpPr>
        <p:spPr>
          <a:xfrm>
            <a:off x="3021312" y="2990528"/>
            <a:ext cx="1449091" cy="69710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Cleaning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586366-3A5C-467D-B778-8314C7C94DF5}"/>
              </a:ext>
            </a:extLst>
          </p:cNvPr>
          <p:cNvSpPr/>
          <p:nvPr/>
        </p:nvSpPr>
        <p:spPr>
          <a:xfrm>
            <a:off x="4699860" y="2990530"/>
            <a:ext cx="1449091" cy="689675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r>
              <a:rPr lang="en-US"/>
              <a:t>Multimodal Data Visualization</a:t>
            </a:r>
          </a:p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6DBEB8-FF90-48CB-8FD2-81BD87509BB1}"/>
              </a:ext>
            </a:extLst>
          </p:cNvPr>
          <p:cNvSpPr/>
          <p:nvPr/>
        </p:nvSpPr>
        <p:spPr>
          <a:xfrm>
            <a:off x="6378407" y="2990531"/>
            <a:ext cx="1449091" cy="689675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Proposed Model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FDAE54C-ECBC-4EC7-A92D-F217548034CF}"/>
              </a:ext>
            </a:extLst>
          </p:cNvPr>
          <p:cNvCxnSpPr>
            <a:stCxn id="4" idx="3"/>
            <a:endCxn id="7" idx="1"/>
          </p:cNvCxnSpPr>
          <p:nvPr/>
        </p:nvCxnSpPr>
        <p:spPr>
          <a:xfrm flipV="1">
            <a:off x="2791857" y="2226913"/>
            <a:ext cx="22945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72DE50C-98B6-4202-B709-1D95701BDD7F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4470403" y="2226913"/>
            <a:ext cx="22945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FAB8084-842E-4F77-88E3-3CFC83C8F207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6148951" y="2215284"/>
            <a:ext cx="229456" cy="11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534C2D0-B543-4674-AFF1-B3FC3E49DD4E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 flipH="1">
            <a:off x="1342764" y="2215284"/>
            <a:ext cx="6484734" cy="1120082"/>
          </a:xfrm>
          <a:prstGeom prst="bentConnector5">
            <a:avLst>
              <a:gd name="adj1" fmla="val -3525"/>
              <a:gd name="adj2" fmla="val 50000"/>
              <a:gd name="adj3" fmla="val 10352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EAA20BC-A08E-4156-AB88-36C82BD9A243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2791855" y="3335366"/>
            <a:ext cx="229457" cy="3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58D899F-C349-489F-9065-4C2F41704A58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4470403" y="3335368"/>
            <a:ext cx="229457" cy="37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ADD434A-97F1-494B-A93F-2E4E2FDB343B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6148951" y="3335368"/>
            <a:ext cx="22945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21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1B2021-F645-4DC2-8511-43DDA1923996}"/>
              </a:ext>
            </a:extLst>
          </p:cNvPr>
          <p:cNvSpPr>
            <a:spLocks noGrp="1"/>
          </p:cNvSpPr>
          <p:nvPr>
            <p:ph type="ctrTitle" idx="6"/>
          </p:nvPr>
        </p:nvSpPr>
        <p:spPr/>
        <p:txBody>
          <a:bodyPr/>
          <a:lstStyle/>
          <a:p>
            <a:r>
              <a:rPr lang="en" b="1" dirty="0">
                <a:latin typeface="+mj-lt"/>
              </a:rPr>
              <a:t>Data Cleaning</a:t>
            </a:r>
            <a:endParaRPr lang="en-US" b="1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BDC840-F958-498A-A8F6-DB2B9373995D}"/>
              </a:ext>
            </a:extLst>
          </p:cNvPr>
          <p:cNvSpPr/>
          <p:nvPr/>
        </p:nvSpPr>
        <p:spPr>
          <a:xfrm>
            <a:off x="735750" y="1138001"/>
            <a:ext cx="5484954" cy="33760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2" algn="ctr"/>
            <a:r>
              <a:rPr lang="en-US" sz="1800" b="1" dirty="0">
                <a:solidFill>
                  <a:schemeClr val="bg2"/>
                </a:solidFill>
                <a:latin typeface="+mj-lt"/>
              </a:rPr>
              <a:t>1. Handling the missing values by Deleting rows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ECA2DC-3DB0-458D-AD3F-81FF3F643C0A}"/>
              </a:ext>
            </a:extLst>
          </p:cNvPr>
          <p:cNvSpPr/>
          <p:nvPr/>
        </p:nvSpPr>
        <p:spPr>
          <a:xfrm>
            <a:off x="2433024" y="1614011"/>
            <a:ext cx="4277952" cy="33760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Summary Check After deleting NA values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75D1FA-97C6-4413-9859-71E4F5527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276" y="2017231"/>
            <a:ext cx="6769448" cy="23115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F714C2-9AE0-4C1D-824A-EC3BE0822D28}"/>
              </a:ext>
            </a:extLst>
          </p:cNvPr>
          <p:cNvSpPr txBox="1"/>
          <p:nvPr/>
        </p:nvSpPr>
        <p:spPr>
          <a:xfrm flipH="1">
            <a:off x="2593657" y="4462698"/>
            <a:ext cx="3739709" cy="33855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No NA values!</a:t>
            </a:r>
          </a:p>
        </p:txBody>
      </p:sp>
    </p:spTree>
    <p:extLst>
      <p:ext uri="{BB962C8B-B14F-4D97-AF65-F5344CB8AC3E}">
        <p14:creationId xmlns:p14="http://schemas.microsoft.com/office/powerpoint/2010/main" val="65249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1B2021-F645-4DC2-8511-43DDA1923996}"/>
              </a:ext>
            </a:extLst>
          </p:cNvPr>
          <p:cNvSpPr>
            <a:spLocks noGrp="1"/>
          </p:cNvSpPr>
          <p:nvPr>
            <p:ph type="ctrTitle" idx="6"/>
          </p:nvPr>
        </p:nvSpPr>
        <p:spPr/>
        <p:txBody>
          <a:bodyPr/>
          <a:lstStyle/>
          <a:p>
            <a:r>
              <a:rPr lang="en" b="1" dirty="0">
                <a:latin typeface="+mj-lt"/>
              </a:rPr>
              <a:t>Data Cleaning</a:t>
            </a:r>
            <a:endParaRPr lang="en-US" b="1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BDC840-F958-498A-A8F6-DB2B9373995D}"/>
              </a:ext>
            </a:extLst>
          </p:cNvPr>
          <p:cNvSpPr/>
          <p:nvPr/>
        </p:nvSpPr>
        <p:spPr>
          <a:xfrm>
            <a:off x="736645" y="1065564"/>
            <a:ext cx="4579273" cy="33760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2" algn="ctr"/>
            <a:r>
              <a:rPr lang="en-US" sz="1800" b="1" dirty="0">
                <a:solidFill>
                  <a:schemeClr val="bg2"/>
                </a:solidFill>
                <a:latin typeface="+mj-lt"/>
              </a:rPr>
              <a:t>2. Feature Scaling using Normalization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4C793F-EEE7-4E52-90E6-82A928AEE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127" y="1517906"/>
            <a:ext cx="6755309" cy="13337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EED8C5-AC32-4F76-8C69-49809F408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127" y="3151319"/>
            <a:ext cx="6755309" cy="13440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88BC8D2-0561-408E-91EF-E73DD6CE0FA5}"/>
              </a:ext>
            </a:extLst>
          </p:cNvPr>
          <p:cNvSpPr/>
          <p:nvPr/>
        </p:nvSpPr>
        <p:spPr>
          <a:xfrm>
            <a:off x="379564" y="1993043"/>
            <a:ext cx="1549829" cy="33760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Before Normalization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64D309-D138-444A-882E-12CDA687632F}"/>
              </a:ext>
            </a:extLst>
          </p:cNvPr>
          <p:cNvSpPr/>
          <p:nvPr/>
        </p:nvSpPr>
        <p:spPr>
          <a:xfrm>
            <a:off x="379563" y="3654525"/>
            <a:ext cx="1549829" cy="33760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After Normalization</a:t>
            </a:r>
          </a:p>
        </p:txBody>
      </p:sp>
    </p:spTree>
    <p:extLst>
      <p:ext uri="{BB962C8B-B14F-4D97-AF65-F5344CB8AC3E}">
        <p14:creationId xmlns:p14="http://schemas.microsoft.com/office/powerpoint/2010/main" val="1049344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13;p65">
            <a:extLst>
              <a:ext uri="{FF2B5EF4-FFF2-40B4-BE49-F238E27FC236}">
                <a16:creationId xmlns:a16="http://schemas.microsoft.com/office/drawing/2014/main" id="{593F7243-92C9-4BB9-BD10-206444F28A76}"/>
              </a:ext>
            </a:extLst>
          </p:cNvPr>
          <p:cNvSpPr txBox="1">
            <a:spLocks/>
          </p:cNvSpPr>
          <p:nvPr/>
        </p:nvSpPr>
        <p:spPr>
          <a:xfrm>
            <a:off x="735750" y="343044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bg2"/>
                </a:solidFill>
                <a:latin typeface="+mj-lt"/>
              </a:rPr>
              <a:t>Working Steps</a:t>
            </a:r>
            <a:endParaRPr lang="en-US" sz="30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1AD60E-0FD2-4C17-9FA0-A71C15D04B8B}"/>
              </a:ext>
            </a:extLst>
          </p:cNvPr>
          <p:cNvSpPr/>
          <p:nvPr/>
        </p:nvSpPr>
        <p:spPr>
          <a:xfrm>
            <a:off x="1342766" y="1882076"/>
            <a:ext cx="1449091" cy="689675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Acquire the dataset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EF30DE-5862-44F7-9878-9560BD2549EA}"/>
              </a:ext>
            </a:extLst>
          </p:cNvPr>
          <p:cNvSpPr/>
          <p:nvPr/>
        </p:nvSpPr>
        <p:spPr>
          <a:xfrm>
            <a:off x="3021312" y="1882075"/>
            <a:ext cx="1449091" cy="689675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Import libraries &amp; dataset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AB0EC8-4080-4975-800B-78038342F942}"/>
              </a:ext>
            </a:extLst>
          </p:cNvPr>
          <p:cNvSpPr/>
          <p:nvPr/>
        </p:nvSpPr>
        <p:spPr>
          <a:xfrm>
            <a:off x="4699860" y="1882075"/>
            <a:ext cx="1449091" cy="689675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Analysing the dataset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DB3376-096D-48A8-B803-82B773844CFF}"/>
              </a:ext>
            </a:extLst>
          </p:cNvPr>
          <p:cNvSpPr/>
          <p:nvPr/>
        </p:nvSpPr>
        <p:spPr>
          <a:xfrm>
            <a:off x="6378407" y="1870446"/>
            <a:ext cx="1449091" cy="689675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Cleaning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575E35-C31E-45E4-8BC6-84DDE52D23E3}"/>
              </a:ext>
            </a:extLst>
          </p:cNvPr>
          <p:cNvSpPr/>
          <p:nvPr/>
        </p:nvSpPr>
        <p:spPr>
          <a:xfrm>
            <a:off x="1342764" y="2990528"/>
            <a:ext cx="1449091" cy="68967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Unimodal Data Visualization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EC6077-B70F-4A0D-9EB8-5EA1C65E8F51}"/>
              </a:ext>
            </a:extLst>
          </p:cNvPr>
          <p:cNvSpPr/>
          <p:nvPr/>
        </p:nvSpPr>
        <p:spPr>
          <a:xfrm>
            <a:off x="3021312" y="2990528"/>
            <a:ext cx="1449091" cy="69710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Cleaning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586366-3A5C-467D-B778-8314C7C94DF5}"/>
              </a:ext>
            </a:extLst>
          </p:cNvPr>
          <p:cNvSpPr/>
          <p:nvPr/>
        </p:nvSpPr>
        <p:spPr>
          <a:xfrm>
            <a:off x="4699860" y="2990530"/>
            <a:ext cx="1449091" cy="689675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r>
              <a:rPr lang="en-US"/>
              <a:t>Multimodal Data Visualization</a:t>
            </a:r>
          </a:p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6DBEB8-FF90-48CB-8FD2-81BD87509BB1}"/>
              </a:ext>
            </a:extLst>
          </p:cNvPr>
          <p:cNvSpPr/>
          <p:nvPr/>
        </p:nvSpPr>
        <p:spPr>
          <a:xfrm>
            <a:off x="6378407" y="2990531"/>
            <a:ext cx="1449091" cy="689675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Proposed Model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FDAE54C-ECBC-4EC7-A92D-F217548034CF}"/>
              </a:ext>
            </a:extLst>
          </p:cNvPr>
          <p:cNvCxnSpPr>
            <a:stCxn id="4" idx="3"/>
            <a:endCxn id="7" idx="1"/>
          </p:cNvCxnSpPr>
          <p:nvPr/>
        </p:nvCxnSpPr>
        <p:spPr>
          <a:xfrm flipV="1">
            <a:off x="2791857" y="2226913"/>
            <a:ext cx="22945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72DE50C-98B6-4202-B709-1D95701BDD7F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4470403" y="2226913"/>
            <a:ext cx="22945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FAB8084-842E-4F77-88E3-3CFC83C8F207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6148951" y="2215284"/>
            <a:ext cx="229456" cy="11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534C2D0-B543-4674-AFF1-B3FC3E49DD4E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 flipH="1">
            <a:off x="1342764" y="2215284"/>
            <a:ext cx="6484734" cy="1120082"/>
          </a:xfrm>
          <a:prstGeom prst="bentConnector5">
            <a:avLst>
              <a:gd name="adj1" fmla="val -3525"/>
              <a:gd name="adj2" fmla="val 50000"/>
              <a:gd name="adj3" fmla="val 10352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EAA20BC-A08E-4156-AB88-36C82BD9A243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2791855" y="3335366"/>
            <a:ext cx="229457" cy="3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58D899F-C349-489F-9065-4C2F41704A58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4470403" y="3335368"/>
            <a:ext cx="229457" cy="37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ADD434A-97F1-494B-A93F-2E4E2FDB343B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6148951" y="3335368"/>
            <a:ext cx="22945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8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13;p65">
            <a:extLst>
              <a:ext uri="{FF2B5EF4-FFF2-40B4-BE49-F238E27FC236}">
                <a16:creationId xmlns:a16="http://schemas.microsoft.com/office/drawing/2014/main" id="{593F7243-92C9-4BB9-BD10-206444F28A76}"/>
              </a:ext>
            </a:extLst>
          </p:cNvPr>
          <p:cNvSpPr txBox="1">
            <a:spLocks/>
          </p:cNvSpPr>
          <p:nvPr/>
        </p:nvSpPr>
        <p:spPr>
          <a:xfrm>
            <a:off x="736646" y="343044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bg2"/>
                </a:solidFill>
                <a:latin typeface="+mj-lt"/>
              </a:rPr>
              <a:t>Histogram</a:t>
            </a:r>
            <a:endParaRPr lang="en-US" sz="3000" b="1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EEB663-730F-4555-A9F4-828AC50CE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358" y="920844"/>
            <a:ext cx="6228796" cy="37131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D10436-9B00-4AE0-810C-FA257450704C}"/>
              </a:ext>
            </a:extLst>
          </p:cNvPr>
          <p:cNvSpPr txBox="1"/>
          <p:nvPr/>
        </p:nvSpPr>
        <p:spPr>
          <a:xfrm flipH="1">
            <a:off x="5090039" y="3853324"/>
            <a:ext cx="1806707" cy="369332"/>
          </a:xfrm>
          <a:prstGeom prst="rect">
            <a:avLst/>
          </a:prstGeom>
          <a:solidFill>
            <a:schemeClr val="accent5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Skewed Data!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2CFEE3-908D-4C68-B4C2-19FA680AFCD0}"/>
              </a:ext>
            </a:extLst>
          </p:cNvPr>
          <p:cNvSpPr/>
          <p:nvPr/>
        </p:nvSpPr>
        <p:spPr>
          <a:xfrm>
            <a:off x="4463512" y="984143"/>
            <a:ext cx="1511086" cy="1154624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844305-DB63-4BBC-A42D-707B08A69BA8}"/>
              </a:ext>
            </a:extLst>
          </p:cNvPr>
          <p:cNvSpPr txBox="1"/>
          <p:nvPr/>
        </p:nvSpPr>
        <p:spPr>
          <a:xfrm flipH="1">
            <a:off x="2262245" y="4626271"/>
            <a:ext cx="470325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i="0" dirty="0">
                <a:solidFill>
                  <a:schemeClr val="bg2"/>
                </a:solidFill>
                <a:effectLst/>
                <a:latin typeface="+mn-lt"/>
              </a:rPr>
              <a:t>Fig: Histogram for each Column</a:t>
            </a:r>
            <a:endParaRPr lang="en-US" sz="1600" b="1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1114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13;p65">
            <a:extLst>
              <a:ext uri="{FF2B5EF4-FFF2-40B4-BE49-F238E27FC236}">
                <a16:creationId xmlns:a16="http://schemas.microsoft.com/office/drawing/2014/main" id="{593F7243-92C9-4BB9-BD10-206444F28A76}"/>
              </a:ext>
            </a:extLst>
          </p:cNvPr>
          <p:cNvSpPr txBox="1">
            <a:spLocks/>
          </p:cNvSpPr>
          <p:nvPr/>
        </p:nvSpPr>
        <p:spPr>
          <a:xfrm>
            <a:off x="736646" y="343044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bg2"/>
                </a:solidFill>
                <a:latin typeface="+mj-lt"/>
              </a:rPr>
              <a:t>Density Plot</a:t>
            </a:r>
            <a:endParaRPr lang="en-US" sz="3000" b="1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870222-5666-4D7C-8D48-CE85F97DF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874" y="915196"/>
            <a:ext cx="6217764" cy="37167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4DC932-78DA-41CF-9CA2-C7DF36BA80B6}"/>
              </a:ext>
            </a:extLst>
          </p:cNvPr>
          <p:cNvSpPr txBox="1"/>
          <p:nvPr/>
        </p:nvSpPr>
        <p:spPr>
          <a:xfrm flipH="1">
            <a:off x="5219055" y="3774715"/>
            <a:ext cx="1806707" cy="369332"/>
          </a:xfrm>
          <a:prstGeom prst="rect">
            <a:avLst/>
          </a:prstGeom>
          <a:solidFill>
            <a:schemeClr val="accent5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Skewed Data!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DBFC06-C4D6-4234-8AB9-8D5826E60E76}"/>
              </a:ext>
            </a:extLst>
          </p:cNvPr>
          <p:cNvSpPr txBox="1"/>
          <p:nvPr/>
        </p:nvSpPr>
        <p:spPr>
          <a:xfrm flipH="1">
            <a:off x="2262245" y="4626271"/>
            <a:ext cx="470325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i="0" dirty="0">
                <a:solidFill>
                  <a:schemeClr val="bg2"/>
                </a:solidFill>
                <a:effectLst/>
                <a:latin typeface="+mn-lt"/>
              </a:rPr>
              <a:t>Fig: Density Plot for each Column</a:t>
            </a:r>
            <a:endParaRPr lang="en-US" sz="1600" b="1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313D53-F457-4DE8-9555-BCED8A91CA21}"/>
              </a:ext>
            </a:extLst>
          </p:cNvPr>
          <p:cNvSpPr/>
          <p:nvPr/>
        </p:nvSpPr>
        <p:spPr>
          <a:xfrm>
            <a:off x="4463512" y="984143"/>
            <a:ext cx="1511086" cy="1154624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061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p60"/>
          <p:cNvSpPr txBox="1">
            <a:spLocks noGrp="1"/>
          </p:cNvSpPr>
          <p:nvPr>
            <p:ph type="subTitle" idx="2"/>
          </p:nvPr>
        </p:nvSpPr>
        <p:spPr>
          <a:xfrm>
            <a:off x="2620383" y="3589880"/>
            <a:ext cx="3903234" cy="10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Course Name: MSc in Applied Data Science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Teesside University</a:t>
            </a:r>
            <a:endParaRPr dirty="0"/>
          </a:p>
        </p:txBody>
      </p:sp>
      <p:pic>
        <p:nvPicPr>
          <p:cNvPr id="2686" name="Google Shape;2686;p60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1128981" flipH="1">
            <a:off x="3613595" y="2923961"/>
            <a:ext cx="1916811" cy="967864"/>
          </a:xfrm>
          <a:prstGeom prst="rect">
            <a:avLst/>
          </a:prstGeom>
          <a:noFill/>
          <a:ln>
            <a:noFill/>
          </a:ln>
        </p:spPr>
      </p:pic>
      <p:sp>
        <p:nvSpPr>
          <p:cNvPr id="2688" name="Google Shape;2688;p60"/>
          <p:cNvSpPr txBox="1">
            <a:spLocks noGrp="1"/>
          </p:cNvSpPr>
          <p:nvPr>
            <p:ph type="subTitle" idx="1"/>
          </p:nvPr>
        </p:nvSpPr>
        <p:spPr>
          <a:xfrm>
            <a:off x="3805800" y="3245834"/>
            <a:ext cx="1532400" cy="4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Radia Rayan Chowdhury</a:t>
            </a:r>
            <a:endParaRPr dirty="0"/>
          </a:p>
        </p:txBody>
      </p:sp>
      <p:pic>
        <p:nvPicPr>
          <p:cNvPr id="2690" name="Google Shape;2690;p60"/>
          <p:cNvPicPr preferRelativeResize="0"/>
          <p:nvPr/>
        </p:nvPicPr>
        <p:blipFill>
          <a:blip r:embed="rId4"/>
          <a:srcRect t="11540" b="11540"/>
          <a:stretch/>
        </p:blipFill>
        <p:spPr>
          <a:xfrm>
            <a:off x="3707700" y="1197702"/>
            <a:ext cx="1728600" cy="1715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975F4E-2763-465F-AE14-A3807C91F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0622" y="4175083"/>
            <a:ext cx="1822756" cy="93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30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13;p65">
            <a:extLst>
              <a:ext uri="{FF2B5EF4-FFF2-40B4-BE49-F238E27FC236}">
                <a16:creationId xmlns:a16="http://schemas.microsoft.com/office/drawing/2014/main" id="{593F7243-92C9-4BB9-BD10-206444F28A76}"/>
              </a:ext>
            </a:extLst>
          </p:cNvPr>
          <p:cNvSpPr txBox="1">
            <a:spLocks/>
          </p:cNvSpPr>
          <p:nvPr/>
        </p:nvSpPr>
        <p:spPr>
          <a:xfrm>
            <a:off x="736646" y="343044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bg2"/>
                </a:solidFill>
                <a:latin typeface="+mj-lt"/>
              </a:rPr>
              <a:t>Box Plot</a:t>
            </a:r>
            <a:endParaRPr lang="en-US" sz="3000" b="1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92664F-FBD8-4133-993C-D8773E474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482" y="1084881"/>
            <a:ext cx="6463036" cy="37827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614A15-2573-4CC9-A2F6-D4A61858E9F0}"/>
              </a:ext>
            </a:extLst>
          </p:cNvPr>
          <p:cNvSpPr txBox="1"/>
          <p:nvPr/>
        </p:nvSpPr>
        <p:spPr>
          <a:xfrm flipH="1">
            <a:off x="548914" y="4595493"/>
            <a:ext cx="1583135" cy="369332"/>
          </a:xfrm>
          <a:prstGeom prst="rect">
            <a:avLst/>
          </a:prstGeom>
          <a:solidFill>
            <a:schemeClr val="accent5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Outliers!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EDACF3-F3C5-46F7-A017-41DAB44A8478}"/>
              </a:ext>
            </a:extLst>
          </p:cNvPr>
          <p:cNvSpPr txBox="1"/>
          <p:nvPr/>
        </p:nvSpPr>
        <p:spPr>
          <a:xfrm flipH="1">
            <a:off x="2262245" y="4626271"/>
            <a:ext cx="470325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i="0" dirty="0">
                <a:solidFill>
                  <a:schemeClr val="bg2"/>
                </a:solidFill>
                <a:effectLst/>
                <a:latin typeface="+mn-lt"/>
              </a:rPr>
              <a:t>Fig: Box Plot for each Column</a:t>
            </a:r>
            <a:endParaRPr lang="en-US" sz="1600" b="1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8197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13;p65">
            <a:extLst>
              <a:ext uri="{FF2B5EF4-FFF2-40B4-BE49-F238E27FC236}">
                <a16:creationId xmlns:a16="http://schemas.microsoft.com/office/drawing/2014/main" id="{593F7243-92C9-4BB9-BD10-206444F28A76}"/>
              </a:ext>
            </a:extLst>
          </p:cNvPr>
          <p:cNvSpPr txBox="1">
            <a:spLocks/>
          </p:cNvSpPr>
          <p:nvPr/>
        </p:nvSpPr>
        <p:spPr>
          <a:xfrm>
            <a:off x="736646" y="343044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bg2"/>
                </a:solidFill>
                <a:latin typeface="+mj-lt"/>
              </a:rPr>
              <a:t>Explanatory Data Analysis</a:t>
            </a:r>
            <a:endParaRPr lang="en-US" sz="30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91463C-8E4E-491E-B0F3-42C93DF5F6D3}"/>
              </a:ext>
            </a:extLst>
          </p:cNvPr>
          <p:cNvSpPr/>
          <p:nvPr/>
        </p:nvSpPr>
        <p:spPr>
          <a:xfrm>
            <a:off x="735749" y="1207466"/>
            <a:ext cx="2859857" cy="33760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2"/>
                </a:solidFill>
                <a:latin typeface="Overpass Black" panose="020B0604020202020204" charset="0"/>
              </a:rPr>
              <a:t>5. Skewness of the Data</a:t>
            </a:r>
          </a:p>
        </p:txBody>
      </p:sp>
      <p:sp>
        <p:nvSpPr>
          <p:cNvPr id="10" name="Google Shape;2812;p65">
            <a:extLst>
              <a:ext uri="{FF2B5EF4-FFF2-40B4-BE49-F238E27FC236}">
                <a16:creationId xmlns:a16="http://schemas.microsoft.com/office/drawing/2014/main" id="{9F74996D-A17F-4DC8-A38C-52F57DAFF999}"/>
              </a:ext>
            </a:extLst>
          </p:cNvPr>
          <p:cNvSpPr txBox="1">
            <a:spLocks/>
          </p:cNvSpPr>
          <p:nvPr/>
        </p:nvSpPr>
        <p:spPr>
          <a:xfrm>
            <a:off x="720000" y="1545068"/>
            <a:ext cx="7704000" cy="31896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/>
                </a:solidFill>
                <a:latin typeface="+mn-lt"/>
              </a:rPr>
              <a:t>PH</a:t>
            </a:r>
            <a:r>
              <a:rPr lang="en-US" dirty="0">
                <a:solidFill>
                  <a:schemeClr val="bg2"/>
                </a:solidFill>
                <a:latin typeface="+mn-lt"/>
              </a:rPr>
              <a:t>:                         0.04887379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/>
                </a:solidFill>
                <a:effectLst/>
                <a:latin typeface="+mn-lt"/>
              </a:rPr>
              <a:t>Hardness</a:t>
            </a:r>
            <a:r>
              <a:rPr lang="en-US" dirty="0">
                <a:solidFill>
                  <a:schemeClr val="bg2"/>
                </a:solidFill>
                <a:effectLst/>
                <a:latin typeface="+mn-lt"/>
              </a:rPr>
              <a:t>:             -0.08511031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/>
                </a:solidFill>
                <a:effectLst/>
                <a:latin typeface="+mn-lt"/>
              </a:rPr>
              <a:t>Solids</a:t>
            </a:r>
            <a:r>
              <a:rPr lang="en-US" dirty="0">
                <a:solidFill>
                  <a:schemeClr val="bg2"/>
                </a:solidFill>
                <a:latin typeface="+mn-lt"/>
              </a:rPr>
              <a:t>:                   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0.5950054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/>
                </a:solidFill>
                <a:effectLst/>
                <a:latin typeface="+mn-lt"/>
              </a:rPr>
              <a:t>Chloramines</a:t>
            </a:r>
            <a:r>
              <a:rPr lang="en-US" dirty="0">
                <a:solidFill>
                  <a:schemeClr val="bg2"/>
                </a:solidFill>
                <a:latin typeface="+mn-lt"/>
              </a:rPr>
              <a:t>:         0.01295693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/>
                </a:solidFill>
                <a:effectLst/>
                <a:latin typeface="+mn-lt"/>
              </a:rPr>
              <a:t>Sulfate</a:t>
            </a:r>
            <a:r>
              <a:rPr lang="en-US" dirty="0">
                <a:solidFill>
                  <a:schemeClr val="bg2"/>
                </a:solidFill>
                <a:effectLst/>
                <a:latin typeface="+mn-lt"/>
              </a:rPr>
              <a:t>:                  -0.04648827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/>
                </a:solidFill>
                <a:effectLst/>
                <a:latin typeface="+mn-lt"/>
              </a:rPr>
              <a:t>Conductivity</a:t>
            </a:r>
            <a:r>
              <a:rPr lang="en-US" dirty="0">
                <a:solidFill>
                  <a:schemeClr val="bg2"/>
                </a:solidFill>
                <a:latin typeface="+mn-lt"/>
              </a:rPr>
              <a:t>:         </a:t>
            </a:r>
            <a:r>
              <a:rPr lang="en-US" dirty="0">
                <a:solidFill>
                  <a:srgbClr val="92D050"/>
                </a:solidFill>
                <a:latin typeface="+mn-lt"/>
              </a:rPr>
              <a:t>0.2664708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2"/>
                </a:solidFill>
                <a:effectLst/>
                <a:latin typeface="+mn-lt"/>
              </a:rPr>
              <a:t>Organic</a:t>
            </a:r>
            <a:r>
              <a:rPr lang="en-US" dirty="0" err="1">
                <a:solidFill>
                  <a:schemeClr val="bg2"/>
                </a:solidFill>
                <a:effectLst/>
                <a:latin typeface="+mn-lt"/>
              </a:rPr>
              <a:t>_</a:t>
            </a:r>
            <a:r>
              <a:rPr lang="en-US" b="1" dirty="0" err="1">
                <a:solidFill>
                  <a:schemeClr val="bg2"/>
                </a:solidFill>
                <a:effectLst/>
                <a:latin typeface="+mn-lt"/>
              </a:rPr>
              <a:t>carbon</a:t>
            </a:r>
            <a:r>
              <a:rPr lang="en-US" dirty="0">
                <a:solidFill>
                  <a:schemeClr val="bg2"/>
                </a:solidFill>
                <a:effectLst/>
                <a:latin typeface="+mn-lt"/>
              </a:rPr>
              <a:t>:  -0.01998781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/>
                </a:solidFill>
                <a:effectLst/>
                <a:latin typeface="+mn-lt"/>
              </a:rPr>
              <a:t>Trihalomethanes</a:t>
            </a:r>
            <a:r>
              <a:rPr lang="en-US" dirty="0">
                <a:solidFill>
                  <a:schemeClr val="bg2"/>
                </a:solidFill>
                <a:latin typeface="+mn-lt"/>
              </a:rPr>
              <a:t>: -0.0513454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/>
                </a:solidFill>
                <a:effectLst/>
                <a:latin typeface="+mn-lt"/>
              </a:rPr>
              <a:t>Turbidity</a:t>
            </a:r>
            <a:r>
              <a:rPr lang="en-US" dirty="0">
                <a:solidFill>
                  <a:schemeClr val="bg2"/>
                </a:solidFill>
                <a:effectLst/>
                <a:latin typeface="+mn-lt"/>
              </a:rPr>
              <a:t>:               -0.03300219</a:t>
            </a:r>
          </a:p>
          <a:p>
            <a:pPr algn="l"/>
            <a:endParaRPr lang="en-US" dirty="0">
              <a:solidFill>
                <a:schemeClr val="bg2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2163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13;p65">
            <a:extLst>
              <a:ext uri="{FF2B5EF4-FFF2-40B4-BE49-F238E27FC236}">
                <a16:creationId xmlns:a16="http://schemas.microsoft.com/office/drawing/2014/main" id="{593F7243-92C9-4BB9-BD10-206444F28A76}"/>
              </a:ext>
            </a:extLst>
          </p:cNvPr>
          <p:cNvSpPr txBox="1">
            <a:spLocks/>
          </p:cNvSpPr>
          <p:nvPr/>
        </p:nvSpPr>
        <p:spPr>
          <a:xfrm>
            <a:off x="735750" y="343044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bg2"/>
                </a:solidFill>
                <a:latin typeface="+mj-lt"/>
              </a:rPr>
              <a:t>Working Steps</a:t>
            </a:r>
            <a:endParaRPr lang="en-US" sz="30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1AD60E-0FD2-4C17-9FA0-A71C15D04B8B}"/>
              </a:ext>
            </a:extLst>
          </p:cNvPr>
          <p:cNvSpPr/>
          <p:nvPr/>
        </p:nvSpPr>
        <p:spPr>
          <a:xfrm>
            <a:off x="1342766" y="1882076"/>
            <a:ext cx="1449091" cy="689675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Acquire the dataset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EF30DE-5862-44F7-9878-9560BD2549EA}"/>
              </a:ext>
            </a:extLst>
          </p:cNvPr>
          <p:cNvSpPr/>
          <p:nvPr/>
        </p:nvSpPr>
        <p:spPr>
          <a:xfrm>
            <a:off x="3021312" y="1882075"/>
            <a:ext cx="1449091" cy="689675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Import libraries &amp; dataset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AB0EC8-4080-4975-800B-78038342F942}"/>
              </a:ext>
            </a:extLst>
          </p:cNvPr>
          <p:cNvSpPr/>
          <p:nvPr/>
        </p:nvSpPr>
        <p:spPr>
          <a:xfrm>
            <a:off x="4699860" y="1882075"/>
            <a:ext cx="1449091" cy="689675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Analysing the dataset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DB3376-096D-48A8-B803-82B773844CFF}"/>
              </a:ext>
            </a:extLst>
          </p:cNvPr>
          <p:cNvSpPr/>
          <p:nvPr/>
        </p:nvSpPr>
        <p:spPr>
          <a:xfrm>
            <a:off x="6378407" y="1870446"/>
            <a:ext cx="1449091" cy="689675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Cleaning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575E35-C31E-45E4-8BC6-84DDE52D23E3}"/>
              </a:ext>
            </a:extLst>
          </p:cNvPr>
          <p:cNvSpPr/>
          <p:nvPr/>
        </p:nvSpPr>
        <p:spPr>
          <a:xfrm>
            <a:off x="1342764" y="2990528"/>
            <a:ext cx="1449091" cy="689675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Unimodal Data Visualization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EC6077-B70F-4A0D-9EB8-5EA1C65E8F51}"/>
              </a:ext>
            </a:extLst>
          </p:cNvPr>
          <p:cNvSpPr/>
          <p:nvPr/>
        </p:nvSpPr>
        <p:spPr>
          <a:xfrm>
            <a:off x="3021312" y="2990528"/>
            <a:ext cx="1449091" cy="6971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Cleaning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586366-3A5C-467D-B778-8314C7C94DF5}"/>
              </a:ext>
            </a:extLst>
          </p:cNvPr>
          <p:cNvSpPr/>
          <p:nvPr/>
        </p:nvSpPr>
        <p:spPr>
          <a:xfrm>
            <a:off x="4699860" y="2990530"/>
            <a:ext cx="1449091" cy="689675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r>
              <a:rPr lang="en-US"/>
              <a:t>Multimodal Data Visualization</a:t>
            </a:r>
          </a:p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6DBEB8-FF90-48CB-8FD2-81BD87509BB1}"/>
              </a:ext>
            </a:extLst>
          </p:cNvPr>
          <p:cNvSpPr/>
          <p:nvPr/>
        </p:nvSpPr>
        <p:spPr>
          <a:xfrm>
            <a:off x="6378407" y="2990531"/>
            <a:ext cx="1449091" cy="689675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Proposed Model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FDAE54C-ECBC-4EC7-A92D-F217548034CF}"/>
              </a:ext>
            </a:extLst>
          </p:cNvPr>
          <p:cNvCxnSpPr>
            <a:stCxn id="4" idx="3"/>
            <a:endCxn id="7" idx="1"/>
          </p:cNvCxnSpPr>
          <p:nvPr/>
        </p:nvCxnSpPr>
        <p:spPr>
          <a:xfrm flipV="1">
            <a:off x="2791857" y="2226913"/>
            <a:ext cx="22945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72DE50C-98B6-4202-B709-1D95701BDD7F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4470403" y="2226913"/>
            <a:ext cx="22945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FAB8084-842E-4F77-88E3-3CFC83C8F207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6148951" y="2215284"/>
            <a:ext cx="229456" cy="11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534C2D0-B543-4674-AFF1-B3FC3E49DD4E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 flipH="1">
            <a:off x="1342764" y="2215284"/>
            <a:ext cx="6484734" cy="1120082"/>
          </a:xfrm>
          <a:prstGeom prst="bentConnector5">
            <a:avLst>
              <a:gd name="adj1" fmla="val -3525"/>
              <a:gd name="adj2" fmla="val 50000"/>
              <a:gd name="adj3" fmla="val 10352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EAA20BC-A08E-4156-AB88-36C82BD9A243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2791855" y="3335366"/>
            <a:ext cx="229457" cy="3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58D899F-C349-489F-9065-4C2F41704A58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4470403" y="3335368"/>
            <a:ext cx="229457" cy="37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ADD434A-97F1-494B-A93F-2E4E2FDB343B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6148951" y="3335368"/>
            <a:ext cx="22945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41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13;p65">
            <a:extLst>
              <a:ext uri="{FF2B5EF4-FFF2-40B4-BE49-F238E27FC236}">
                <a16:creationId xmlns:a16="http://schemas.microsoft.com/office/drawing/2014/main" id="{593F7243-92C9-4BB9-BD10-206444F28A76}"/>
              </a:ext>
            </a:extLst>
          </p:cNvPr>
          <p:cNvSpPr txBox="1">
            <a:spLocks/>
          </p:cNvSpPr>
          <p:nvPr/>
        </p:nvSpPr>
        <p:spPr>
          <a:xfrm>
            <a:off x="736646" y="343044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bg2"/>
                </a:solidFill>
                <a:latin typeface="+mj-lt"/>
              </a:rPr>
              <a:t>Data Cleaning</a:t>
            </a:r>
            <a:endParaRPr lang="en-US" sz="3000" b="1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476A6-E616-499A-861F-F2AA25FD8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496" y="1614990"/>
            <a:ext cx="4787009" cy="30181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DE58FD-44D9-4389-8E90-77CDDE7365EB}"/>
              </a:ext>
            </a:extLst>
          </p:cNvPr>
          <p:cNvSpPr txBox="1"/>
          <p:nvPr/>
        </p:nvSpPr>
        <p:spPr>
          <a:xfrm flipH="1">
            <a:off x="736645" y="1083251"/>
            <a:ext cx="470325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 i="0" dirty="0">
                <a:solidFill>
                  <a:schemeClr val="bg2"/>
                </a:solidFill>
                <a:effectLst/>
                <a:latin typeface="+mj-lt"/>
              </a:rPr>
              <a:t>3. Log transformation of the skewed data</a:t>
            </a:r>
            <a:endParaRPr lang="en-US" sz="18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B3027B-71F1-443F-BE4C-AD30E9964FE6}"/>
              </a:ext>
            </a:extLst>
          </p:cNvPr>
          <p:cNvSpPr txBox="1"/>
          <p:nvPr/>
        </p:nvSpPr>
        <p:spPr>
          <a:xfrm flipH="1">
            <a:off x="2262245" y="4626271"/>
            <a:ext cx="470325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i="0" dirty="0">
                <a:solidFill>
                  <a:schemeClr val="bg2"/>
                </a:solidFill>
                <a:effectLst/>
                <a:latin typeface="+mn-lt"/>
              </a:rPr>
              <a:t>Fig: Density Plot After Log Transformation</a:t>
            </a:r>
            <a:endParaRPr lang="en-US" sz="1600" b="1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607675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1B2021-F645-4DC2-8511-43DDA1923996}"/>
              </a:ext>
            </a:extLst>
          </p:cNvPr>
          <p:cNvSpPr>
            <a:spLocks noGrp="1"/>
          </p:cNvSpPr>
          <p:nvPr>
            <p:ph type="ctrTitle" idx="6"/>
          </p:nvPr>
        </p:nvSpPr>
        <p:spPr/>
        <p:txBody>
          <a:bodyPr/>
          <a:lstStyle/>
          <a:p>
            <a:r>
              <a:rPr lang="en" b="1" dirty="0">
                <a:latin typeface="+mj-lt"/>
              </a:rPr>
              <a:t>Data Cleaning</a:t>
            </a:r>
            <a:endParaRPr lang="en-US" b="1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BDC840-F958-498A-A8F6-DB2B9373995D}"/>
              </a:ext>
            </a:extLst>
          </p:cNvPr>
          <p:cNvSpPr/>
          <p:nvPr/>
        </p:nvSpPr>
        <p:spPr>
          <a:xfrm>
            <a:off x="983932" y="979282"/>
            <a:ext cx="4200460" cy="33760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2"/>
            <a:r>
              <a:rPr lang="en-US" sz="1800" b="1" dirty="0">
                <a:solidFill>
                  <a:schemeClr val="bg2"/>
                </a:solidFill>
                <a:latin typeface="+mj-lt"/>
              </a:rPr>
              <a:t>4. Remove Outliers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E1F2DB-9F29-4364-8761-130540058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858" y="1378145"/>
            <a:ext cx="6664283" cy="35866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26FFB6-0910-45D1-8D48-19BA58ED405F}"/>
              </a:ext>
            </a:extLst>
          </p:cNvPr>
          <p:cNvSpPr txBox="1"/>
          <p:nvPr/>
        </p:nvSpPr>
        <p:spPr>
          <a:xfrm flipH="1">
            <a:off x="2262245" y="4626271"/>
            <a:ext cx="470325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i="0" dirty="0">
                <a:solidFill>
                  <a:schemeClr val="bg2"/>
                </a:solidFill>
                <a:effectLst/>
                <a:latin typeface="+mn-lt"/>
              </a:rPr>
              <a:t>Fig: Box Plot After Removing Outliers</a:t>
            </a:r>
            <a:endParaRPr lang="en-US" sz="1600" b="1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7049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13;p65">
            <a:extLst>
              <a:ext uri="{FF2B5EF4-FFF2-40B4-BE49-F238E27FC236}">
                <a16:creationId xmlns:a16="http://schemas.microsoft.com/office/drawing/2014/main" id="{593F7243-92C9-4BB9-BD10-206444F28A76}"/>
              </a:ext>
            </a:extLst>
          </p:cNvPr>
          <p:cNvSpPr txBox="1">
            <a:spLocks/>
          </p:cNvSpPr>
          <p:nvPr/>
        </p:nvSpPr>
        <p:spPr>
          <a:xfrm>
            <a:off x="735750" y="343044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bg2"/>
                </a:solidFill>
                <a:latin typeface="+mj-lt"/>
              </a:rPr>
              <a:t>Working Steps</a:t>
            </a:r>
            <a:endParaRPr lang="en-US" sz="30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1AD60E-0FD2-4C17-9FA0-A71C15D04B8B}"/>
              </a:ext>
            </a:extLst>
          </p:cNvPr>
          <p:cNvSpPr/>
          <p:nvPr/>
        </p:nvSpPr>
        <p:spPr>
          <a:xfrm>
            <a:off x="1342766" y="1882076"/>
            <a:ext cx="1449091" cy="689675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Acquire the dataset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EF30DE-5862-44F7-9878-9560BD2549EA}"/>
              </a:ext>
            </a:extLst>
          </p:cNvPr>
          <p:cNvSpPr/>
          <p:nvPr/>
        </p:nvSpPr>
        <p:spPr>
          <a:xfrm>
            <a:off x="3021312" y="1882075"/>
            <a:ext cx="1449091" cy="689675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Import libraries &amp; dataset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AB0EC8-4080-4975-800B-78038342F942}"/>
              </a:ext>
            </a:extLst>
          </p:cNvPr>
          <p:cNvSpPr/>
          <p:nvPr/>
        </p:nvSpPr>
        <p:spPr>
          <a:xfrm>
            <a:off x="4699860" y="1882075"/>
            <a:ext cx="1449091" cy="689675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Analysing the dataset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DB3376-096D-48A8-B803-82B773844CFF}"/>
              </a:ext>
            </a:extLst>
          </p:cNvPr>
          <p:cNvSpPr/>
          <p:nvPr/>
        </p:nvSpPr>
        <p:spPr>
          <a:xfrm>
            <a:off x="6378407" y="1870446"/>
            <a:ext cx="1449091" cy="689675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Cleaning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575E35-C31E-45E4-8BC6-84DDE52D23E3}"/>
              </a:ext>
            </a:extLst>
          </p:cNvPr>
          <p:cNvSpPr/>
          <p:nvPr/>
        </p:nvSpPr>
        <p:spPr>
          <a:xfrm>
            <a:off x="1342764" y="2990528"/>
            <a:ext cx="1449091" cy="689675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Unimodal Data Visualization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EC6077-B70F-4A0D-9EB8-5EA1C65E8F51}"/>
              </a:ext>
            </a:extLst>
          </p:cNvPr>
          <p:cNvSpPr/>
          <p:nvPr/>
        </p:nvSpPr>
        <p:spPr>
          <a:xfrm>
            <a:off x="3021312" y="2990528"/>
            <a:ext cx="1449091" cy="69710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Cleaning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586366-3A5C-467D-B778-8314C7C94DF5}"/>
              </a:ext>
            </a:extLst>
          </p:cNvPr>
          <p:cNvSpPr/>
          <p:nvPr/>
        </p:nvSpPr>
        <p:spPr>
          <a:xfrm>
            <a:off x="4699860" y="2990530"/>
            <a:ext cx="1449091" cy="68967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r>
              <a:rPr lang="en-US"/>
              <a:t>Multimodal Data Visualization</a:t>
            </a:r>
          </a:p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6DBEB8-FF90-48CB-8FD2-81BD87509BB1}"/>
              </a:ext>
            </a:extLst>
          </p:cNvPr>
          <p:cNvSpPr/>
          <p:nvPr/>
        </p:nvSpPr>
        <p:spPr>
          <a:xfrm>
            <a:off x="6378407" y="2990531"/>
            <a:ext cx="1449091" cy="689675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Proposed Model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FDAE54C-ECBC-4EC7-A92D-F217548034CF}"/>
              </a:ext>
            </a:extLst>
          </p:cNvPr>
          <p:cNvCxnSpPr>
            <a:stCxn id="4" idx="3"/>
            <a:endCxn id="7" idx="1"/>
          </p:cNvCxnSpPr>
          <p:nvPr/>
        </p:nvCxnSpPr>
        <p:spPr>
          <a:xfrm flipV="1">
            <a:off x="2791857" y="2226913"/>
            <a:ext cx="22945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72DE50C-98B6-4202-B709-1D95701BDD7F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4470403" y="2226913"/>
            <a:ext cx="22945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FAB8084-842E-4F77-88E3-3CFC83C8F207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6148951" y="2215284"/>
            <a:ext cx="229456" cy="11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534C2D0-B543-4674-AFF1-B3FC3E49DD4E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 flipH="1">
            <a:off x="1342764" y="2215284"/>
            <a:ext cx="6484734" cy="1120082"/>
          </a:xfrm>
          <a:prstGeom prst="bentConnector5">
            <a:avLst>
              <a:gd name="adj1" fmla="val -3525"/>
              <a:gd name="adj2" fmla="val 50000"/>
              <a:gd name="adj3" fmla="val 10352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EAA20BC-A08E-4156-AB88-36C82BD9A243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2791855" y="3335366"/>
            <a:ext cx="229457" cy="3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58D899F-C349-489F-9065-4C2F41704A58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4470403" y="3335368"/>
            <a:ext cx="229457" cy="37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ADD434A-97F1-494B-A93F-2E4E2FDB343B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6148951" y="3335368"/>
            <a:ext cx="22945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509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13;p65">
            <a:extLst>
              <a:ext uri="{FF2B5EF4-FFF2-40B4-BE49-F238E27FC236}">
                <a16:creationId xmlns:a16="http://schemas.microsoft.com/office/drawing/2014/main" id="{593F7243-92C9-4BB9-BD10-206444F28A76}"/>
              </a:ext>
            </a:extLst>
          </p:cNvPr>
          <p:cNvSpPr txBox="1">
            <a:spLocks/>
          </p:cNvSpPr>
          <p:nvPr/>
        </p:nvSpPr>
        <p:spPr>
          <a:xfrm>
            <a:off x="736646" y="343044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000" b="1" dirty="0">
                <a:solidFill>
                  <a:schemeClr val="bg2"/>
                </a:solidFill>
                <a:latin typeface="+mj-lt"/>
              </a:rPr>
              <a:t>Scatterplot Matrix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B956B0-807E-4FE9-BA03-15485B02B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11" y="831515"/>
            <a:ext cx="7159977" cy="39640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7FC3E7-D596-46B0-93C5-E1BEB862A484}"/>
              </a:ext>
            </a:extLst>
          </p:cNvPr>
          <p:cNvSpPr txBox="1"/>
          <p:nvPr/>
        </p:nvSpPr>
        <p:spPr>
          <a:xfrm flipH="1">
            <a:off x="2262245" y="4626271"/>
            <a:ext cx="470325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i="0" dirty="0">
                <a:solidFill>
                  <a:schemeClr val="bg2"/>
                </a:solidFill>
                <a:effectLst/>
                <a:latin typeface="+mn-lt"/>
              </a:rPr>
              <a:t>Fig: Scatterplot Matrix for each Column</a:t>
            </a:r>
            <a:endParaRPr lang="en-US" sz="1600" b="1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10964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13;p65">
            <a:extLst>
              <a:ext uri="{FF2B5EF4-FFF2-40B4-BE49-F238E27FC236}">
                <a16:creationId xmlns:a16="http://schemas.microsoft.com/office/drawing/2014/main" id="{593F7243-92C9-4BB9-BD10-206444F28A76}"/>
              </a:ext>
            </a:extLst>
          </p:cNvPr>
          <p:cNvSpPr txBox="1">
            <a:spLocks/>
          </p:cNvSpPr>
          <p:nvPr/>
        </p:nvSpPr>
        <p:spPr>
          <a:xfrm>
            <a:off x="736646" y="343044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000" b="1" dirty="0">
                <a:solidFill>
                  <a:schemeClr val="bg2"/>
                </a:solidFill>
                <a:latin typeface="+mj-lt"/>
              </a:rPr>
              <a:t>Correlation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ED819E-6333-42E3-B1F2-D314AE7D1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833" y="1075051"/>
            <a:ext cx="5606334" cy="35512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ABA1E7-DEEE-42C0-92B5-30B3F7519935}"/>
              </a:ext>
            </a:extLst>
          </p:cNvPr>
          <p:cNvSpPr txBox="1"/>
          <p:nvPr/>
        </p:nvSpPr>
        <p:spPr>
          <a:xfrm flipH="1">
            <a:off x="2262245" y="4626271"/>
            <a:ext cx="470325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i="0" dirty="0">
                <a:solidFill>
                  <a:schemeClr val="bg2"/>
                </a:solidFill>
                <a:effectLst/>
                <a:latin typeface="+mn-lt"/>
              </a:rPr>
              <a:t>Fig: Correlation Plot for each Column</a:t>
            </a:r>
            <a:endParaRPr lang="en-US" sz="1600" b="1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525052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1B2021-F645-4DC2-8511-43DDA1923996}"/>
              </a:ext>
            </a:extLst>
          </p:cNvPr>
          <p:cNvSpPr>
            <a:spLocks noGrp="1"/>
          </p:cNvSpPr>
          <p:nvPr>
            <p:ph type="ctrTitle" idx="6"/>
          </p:nvPr>
        </p:nvSpPr>
        <p:spPr/>
        <p:txBody>
          <a:bodyPr/>
          <a:lstStyle/>
          <a:p>
            <a:r>
              <a:rPr lang="en" b="1" dirty="0">
                <a:latin typeface="+mj-lt"/>
              </a:rPr>
              <a:t>Proposed Model</a:t>
            </a:r>
            <a:endParaRPr lang="en-US" b="1" dirty="0">
              <a:latin typeface="+mj-lt"/>
            </a:endParaRPr>
          </a:p>
        </p:txBody>
      </p:sp>
      <p:sp>
        <p:nvSpPr>
          <p:cNvPr id="4" name="Google Shape;2812;p65">
            <a:extLst>
              <a:ext uri="{FF2B5EF4-FFF2-40B4-BE49-F238E27FC236}">
                <a16:creationId xmlns:a16="http://schemas.microsoft.com/office/drawing/2014/main" id="{F3AA8F45-BB89-4BDA-8F02-EB2B822884D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475700"/>
            <a:ext cx="7704000" cy="26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25450" indent="-285750" algn="l" rtl="0" fontAlgn="base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bg2"/>
                </a:solidFill>
                <a:effectLst/>
                <a:latin typeface="+mn-lt"/>
              </a:rPr>
              <a:t>Supervised Model</a:t>
            </a:r>
            <a:r>
              <a:rPr lang="en-US" sz="1600" b="0" i="0" dirty="0">
                <a:solidFill>
                  <a:schemeClr val="bg2"/>
                </a:solidFill>
                <a:effectLst/>
                <a:latin typeface="+mn-lt"/>
              </a:rPr>
              <a:t>: the dataset has Label data/dependent variable</a:t>
            </a:r>
            <a:endParaRPr lang="en-US" sz="1600" dirty="0">
              <a:solidFill>
                <a:schemeClr val="bg2"/>
              </a:solidFill>
              <a:latin typeface="+mn-lt"/>
            </a:endParaRPr>
          </a:p>
          <a:p>
            <a:pPr marL="425450" indent="-285750" algn="l" rtl="0" fontAlgn="base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2"/>
                </a:solidFill>
                <a:effectLst/>
                <a:latin typeface="+mn-lt"/>
              </a:rPr>
              <a:t>We will use binary 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classification algorithms: </a:t>
            </a:r>
            <a:r>
              <a:rPr lang="en-US" sz="1600" b="1" dirty="0">
                <a:solidFill>
                  <a:schemeClr val="bg2"/>
                </a:solidFill>
                <a:latin typeface="+mn-lt"/>
              </a:rPr>
              <a:t>logistic regression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, and </a:t>
            </a:r>
            <a:r>
              <a:rPr lang="en-US" sz="1600" b="1" dirty="0">
                <a:solidFill>
                  <a:schemeClr val="bg2"/>
                </a:solidFill>
                <a:latin typeface="+mn-lt"/>
              </a:rPr>
              <a:t>Decision Trees</a:t>
            </a:r>
            <a:endParaRPr lang="en-US" sz="1600" b="1" i="0" dirty="0">
              <a:solidFill>
                <a:schemeClr val="bg2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72895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1B2021-F645-4DC2-8511-43DDA1923996}"/>
              </a:ext>
            </a:extLst>
          </p:cNvPr>
          <p:cNvSpPr>
            <a:spLocks noGrp="1"/>
          </p:cNvSpPr>
          <p:nvPr>
            <p:ph type="ctrTitle" idx="6"/>
          </p:nvPr>
        </p:nvSpPr>
        <p:spPr/>
        <p:txBody>
          <a:bodyPr/>
          <a:lstStyle/>
          <a:p>
            <a:r>
              <a:rPr lang="en" b="1" dirty="0">
                <a:latin typeface="+mj-lt"/>
              </a:rPr>
              <a:t>Plan for the remaining Task</a:t>
            </a:r>
            <a:endParaRPr lang="en-US" b="1" dirty="0">
              <a:latin typeface="+mj-lt"/>
            </a:endParaRPr>
          </a:p>
        </p:txBody>
      </p:sp>
      <p:sp>
        <p:nvSpPr>
          <p:cNvPr id="4" name="Google Shape;2812;p65">
            <a:extLst>
              <a:ext uri="{FF2B5EF4-FFF2-40B4-BE49-F238E27FC236}">
                <a16:creationId xmlns:a16="http://schemas.microsoft.com/office/drawing/2014/main" id="{FD0474D8-9877-404B-8A57-237DDC113E7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475700"/>
            <a:ext cx="7704000" cy="26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" sz="1600" dirty="0">
              <a:solidFill>
                <a:schemeClr val="bg2"/>
              </a:solidFill>
              <a:latin typeface="+mn-lt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2"/>
                </a:solidFill>
                <a:effectLst/>
                <a:latin typeface="+mn-lt"/>
              </a:rPr>
              <a:t>Data preparation</a:t>
            </a:r>
            <a:r>
              <a:rPr lang="en-US" sz="1600" dirty="0">
                <a:solidFill>
                  <a:schemeClr val="bg2"/>
                </a:solidFill>
                <a:effectLst/>
                <a:latin typeface="+mn-lt"/>
              </a:rPr>
              <a:t>: Data Partitioning for Validation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effectLst/>
                <a:latin typeface="+mn-lt"/>
              </a:rPr>
              <a:t>Implemented the </a:t>
            </a:r>
            <a:r>
              <a:rPr lang="en-US" sz="1600" b="1" dirty="0">
                <a:solidFill>
                  <a:schemeClr val="bg2"/>
                </a:solidFill>
                <a:effectLst/>
                <a:latin typeface="+mn-lt"/>
              </a:rPr>
              <a:t>proposed model 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2"/>
                </a:solidFill>
                <a:effectLst/>
                <a:latin typeface="+mn-lt"/>
              </a:rPr>
              <a:t>Evaluate Algorithm</a:t>
            </a:r>
            <a:r>
              <a:rPr lang="en-US" sz="1600" dirty="0">
                <a:solidFill>
                  <a:schemeClr val="bg2"/>
                </a:solidFill>
                <a:effectLst/>
                <a:latin typeface="+mn-lt"/>
              </a:rPr>
              <a:t>: Compare the proposed model with other models 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effectLst/>
                <a:latin typeface="+mn-lt"/>
              </a:rPr>
              <a:t>Plot </a:t>
            </a:r>
            <a:r>
              <a:rPr lang="en-US" sz="1600" b="1" dirty="0">
                <a:solidFill>
                  <a:schemeClr val="bg2"/>
                </a:solidFill>
                <a:effectLst/>
                <a:latin typeface="+mn-lt"/>
              </a:rPr>
              <a:t>confusion matrix </a:t>
            </a:r>
            <a:r>
              <a:rPr lang="en-US" sz="1600" dirty="0">
                <a:solidFill>
                  <a:schemeClr val="bg2"/>
                </a:solidFill>
                <a:effectLst/>
                <a:latin typeface="+mn-lt"/>
              </a:rPr>
              <a:t>for each model 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+mn-lt"/>
              </a:rPr>
              <a:t>Calculate </a:t>
            </a:r>
            <a:r>
              <a:rPr lang="en-US" sz="1600" b="1" dirty="0">
                <a:solidFill>
                  <a:schemeClr val="bg2"/>
                </a:solidFill>
                <a:latin typeface="+mn-lt"/>
              </a:rPr>
              <a:t>Accuracy, Precision, Recall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effectLst/>
                <a:latin typeface="+mn-lt"/>
              </a:rPr>
              <a:t>Plot </a:t>
            </a:r>
            <a:r>
              <a:rPr lang="en-US" sz="1600" b="1" dirty="0">
                <a:solidFill>
                  <a:schemeClr val="bg2"/>
                </a:solidFill>
                <a:effectLst/>
                <a:latin typeface="+mn-lt"/>
              </a:rPr>
              <a:t>ROC Curve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effectLst/>
                <a:latin typeface="+mn-lt"/>
              </a:rPr>
              <a:t>Determine which model performs </a:t>
            </a:r>
            <a:r>
              <a:rPr lang="en-US" sz="1600" b="1" dirty="0">
                <a:solidFill>
                  <a:schemeClr val="bg2"/>
                </a:solidFill>
                <a:effectLst/>
                <a:latin typeface="+mn-lt"/>
              </a:rPr>
              <a:t>best</a:t>
            </a:r>
            <a:r>
              <a:rPr lang="en-US" sz="1600" dirty="0">
                <a:solidFill>
                  <a:schemeClr val="bg2"/>
                </a:solidFill>
                <a:effectLst/>
                <a:latin typeface="+mn-lt"/>
              </a:rPr>
              <a:t> for this dataset </a:t>
            </a:r>
          </a:p>
        </p:txBody>
      </p:sp>
    </p:spTree>
    <p:extLst>
      <p:ext uri="{BB962C8B-B14F-4D97-AF65-F5344CB8AC3E}">
        <p14:creationId xmlns:p14="http://schemas.microsoft.com/office/powerpoint/2010/main" val="2238713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9AA45-2037-43AE-8D75-F2BE56329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944300"/>
            <a:ext cx="7704000" cy="1254900"/>
          </a:xfrm>
        </p:spPr>
        <p:txBody>
          <a:bodyPr/>
          <a:lstStyle/>
          <a:p>
            <a:r>
              <a:rPr lang="en-US" b="1" dirty="0">
                <a:latin typeface="+mj-lt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1174697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13;p65">
            <a:extLst>
              <a:ext uri="{FF2B5EF4-FFF2-40B4-BE49-F238E27FC236}">
                <a16:creationId xmlns:a16="http://schemas.microsoft.com/office/drawing/2014/main" id="{593F7243-92C9-4BB9-BD10-206444F28A76}"/>
              </a:ext>
            </a:extLst>
          </p:cNvPr>
          <p:cNvSpPr txBox="1">
            <a:spLocks/>
          </p:cNvSpPr>
          <p:nvPr/>
        </p:nvSpPr>
        <p:spPr>
          <a:xfrm>
            <a:off x="735750" y="343044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bg2"/>
                </a:solidFill>
                <a:latin typeface="+mj-lt"/>
              </a:rPr>
              <a:t>References</a:t>
            </a:r>
            <a:endParaRPr lang="en-US" sz="30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1" name="Google Shape;2812;p65">
            <a:extLst>
              <a:ext uri="{FF2B5EF4-FFF2-40B4-BE49-F238E27FC236}">
                <a16:creationId xmlns:a16="http://schemas.microsoft.com/office/drawing/2014/main" id="{D5983AB6-17F0-416D-B5A5-59D57A25CED5}"/>
              </a:ext>
            </a:extLst>
          </p:cNvPr>
          <p:cNvSpPr txBox="1">
            <a:spLocks/>
          </p:cNvSpPr>
          <p:nvPr/>
        </p:nvSpPr>
        <p:spPr>
          <a:xfrm>
            <a:off x="720000" y="1475700"/>
            <a:ext cx="7704000" cy="26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b="0" i="0" dirty="0" err="1">
                <a:solidFill>
                  <a:schemeClr val="bg2"/>
                </a:solidFill>
                <a:effectLst/>
                <a:latin typeface="+mn-lt"/>
              </a:rPr>
              <a:t>Falkenmark</a:t>
            </a:r>
            <a:r>
              <a:rPr lang="en-US" sz="1600" b="0" i="0" dirty="0">
                <a:solidFill>
                  <a:schemeClr val="bg2"/>
                </a:solidFill>
                <a:effectLst/>
                <a:latin typeface="+mn-lt"/>
              </a:rPr>
              <a:t> M, </a:t>
            </a:r>
            <a:r>
              <a:rPr lang="en-US" sz="1600" b="0" i="0" dirty="0" err="1">
                <a:solidFill>
                  <a:schemeClr val="bg2"/>
                </a:solidFill>
                <a:effectLst/>
                <a:latin typeface="+mn-lt"/>
              </a:rPr>
              <a:t>Widstrand</a:t>
            </a:r>
            <a:r>
              <a:rPr lang="en-US" sz="1600" b="0" i="0" dirty="0">
                <a:solidFill>
                  <a:schemeClr val="bg2"/>
                </a:solidFill>
                <a:effectLst/>
                <a:latin typeface="+mn-lt"/>
              </a:rPr>
              <a:t> C. Population and water resources: a delicate balance. </a:t>
            </a:r>
            <a:r>
              <a:rPr lang="en-US" sz="1600" b="0" i="0" dirty="0" err="1">
                <a:solidFill>
                  <a:schemeClr val="bg2"/>
                </a:solidFill>
                <a:effectLst/>
                <a:latin typeface="+mn-lt"/>
              </a:rPr>
              <a:t>Popul</a:t>
            </a:r>
            <a:r>
              <a:rPr lang="en-US" sz="1600" b="0" i="0" dirty="0">
                <a:solidFill>
                  <a:schemeClr val="bg2"/>
                </a:solidFill>
                <a:effectLst/>
                <a:latin typeface="+mn-lt"/>
              </a:rPr>
              <a:t> Bull. 1992 Nov;47(3):1-36. PMID: 12344702.</a:t>
            </a:r>
            <a:endParaRPr lang="en-US" sz="1600" dirty="0">
              <a:solidFill>
                <a:schemeClr val="bg2"/>
              </a:solidFill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2"/>
                </a:solidFill>
                <a:effectLst/>
                <a:latin typeface="+mn-lt"/>
              </a:rPr>
              <a:t>Gadgil</a:t>
            </a:r>
            <a:r>
              <a:rPr lang="en-US" sz="1600" dirty="0">
                <a:solidFill>
                  <a:schemeClr val="bg2"/>
                </a:solidFill>
                <a:effectLst/>
                <a:latin typeface="+mn-lt"/>
              </a:rPr>
              <a:t>, Ashok. "Drinking water in developing countries." Annual review of energy and the environment 23.1 (1998): 253-286.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effectLst/>
                <a:latin typeface="+mn-lt"/>
              </a:rPr>
              <a:t>Levin, Ronnie B., et al. "US drinking water challenges in the twenty-first century." Environmental Health Perspectives 110.suppl 1 (2002): 43-52.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effectLst/>
                <a:latin typeface="+mn-lt"/>
              </a:rPr>
              <a:t>Cantor, Kenneth P. "Drinking water and cancer." Cancer Causes &amp; Control 8.3 (1997): 292-308.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+mn-lt"/>
              </a:rPr>
              <a:t>Dataset: https://www.kaggle.com/adityakadiwal/water-potability</a:t>
            </a:r>
            <a:endParaRPr lang="en-US" sz="1600" dirty="0">
              <a:solidFill>
                <a:schemeClr val="bg2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30503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7C2A9-5AC3-46EF-8714-67EF16CAF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5712" y="1714500"/>
            <a:ext cx="2392576" cy="1714500"/>
          </a:xfrm>
        </p:spPr>
        <p:txBody>
          <a:bodyPr/>
          <a:lstStyle/>
          <a:p>
            <a:r>
              <a:rPr lang="en-US" sz="3200" b="1" dirty="0">
                <a:latin typeface="+mj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08961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BDAC7A-DEA0-4A6B-BFFD-BCA92338F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-1"/>
            <a:ext cx="4742482" cy="5143501"/>
          </a:xfrm>
          <a:prstGeom prst="rect">
            <a:avLst/>
          </a:prstGeom>
        </p:spPr>
      </p:pic>
      <p:sp>
        <p:nvSpPr>
          <p:cNvPr id="28" name="Google Shape;2170;p41">
            <a:extLst>
              <a:ext uri="{FF2B5EF4-FFF2-40B4-BE49-F238E27FC236}">
                <a16:creationId xmlns:a16="http://schemas.microsoft.com/office/drawing/2014/main" id="{E1A6E0D7-302A-476A-A65C-74BC4429D827}"/>
              </a:ext>
            </a:extLst>
          </p:cNvPr>
          <p:cNvSpPr txBox="1">
            <a:spLocks/>
          </p:cNvSpPr>
          <p:nvPr/>
        </p:nvSpPr>
        <p:spPr>
          <a:xfrm>
            <a:off x="575907" y="1780784"/>
            <a:ext cx="4112330" cy="25199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Bef>
                <a:spcPts val="1000"/>
              </a:spcBef>
              <a:buSzPts val="12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+mn-lt"/>
              </a:rPr>
              <a:t>W</a:t>
            </a:r>
            <a:r>
              <a:rPr lang="en-US" sz="1600" i="0" dirty="0">
                <a:solidFill>
                  <a:schemeClr val="bg2"/>
                </a:solidFill>
                <a:effectLst/>
                <a:latin typeface="+mn-lt"/>
              </a:rPr>
              <a:t>ater that is safe to drink or use for food preparation</a:t>
            </a:r>
          </a:p>
          <a:p>
            <a:pPr marL="285750" indent="-285750">
              <a:spcBef>
                <a:spcPts val="1000"/>
              </a:spcBef>
              <a:buSzPts val="1200"/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2"/>
                </a:solidFill>
                <a:latin typeface="+mn-lt"/>
              </a:rPr>
              <a:t>Potability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: water is safe to drink or not</a:t>
            </a:r>
            <a:endParaRPr lang="en-US" sz="1600" i="0" dirty="0">
              <a:solidFill>
                <a:schemeClr val="bg2"/>
              </a:solidFill>
              <a:effectLst/>
              <a:latin typeface="+mn-lt"/>
            </a:endParaRPr>
          </a:p>
          <a:p>
            <a:pPr marL="285750" indent="-285750">
              <a:spcBef>
                <a:spcPts val="1000"/>
              </a:spcBef>
              <a:buSzPts val="12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  <a:latin typeface="+mn-lt"/>
              </a:rPr>
              <a:t>Refers to the chemical, physical and biological characteristics of water</a:t>
            </a:r>
          </a:p>
        </p:txBody>
      </p:sp>
      <p:sp>
        <p:nvSpPr>
          <p:cNvPr id="29" name="Google Shape;2173;p41">
            <a:extLst>
              <a:ext uri="{FF2B5EF4-FFF2-40B4-BE49-F238E27FC236}">
                <a16:creationId xmlns:a16="http://schemas.microsoft.com/office/drawing/2014/main" id="{1E2C93DA-6688-455A-B81D-0D4392174B01}"/>
              </a:ext>
            </a:extLst>
          </p:cNvPr>
          <p:cNvSpPr txBox="1">
            <a:spLocks/>
          </p:cNvSpPr>
          <p:nvPr/>
        </p:nvSpPr>
        <p:spPr>
          <a:xfrm>
            <a:off x="718017" y="991350"/>
            <a:ext cx="3282483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r>
              <a:rPr lang="en-US" b="1" dirty="0">
                <a:latin typeface="+mj-lt"/>
              </a:rPr>
              <a:t>Potable Water</a:t>
            </a:r>
          </a:p>
        </p:txBody>
      </p:sp>
    </p:spTree>
    <p:extLst>
      <p:ext uri="{BB962C8B-B14F-4D97-AF65-F5344CB8AC3E}">
        <p14:creationId xmlns:p14="http://schemas.microsoft.com/office/powerpoint/2010/main" val="3666046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5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</a:rPr>
              <a:t>Features of Water</a:t>
            </a:r>
            <a:endParaRPr b="1" dirty="0">
              <a:latin typeface="+mj-lt"/>
            </a:endParaRPr>
          </a:p>
        </p:txBody>
      </p:sp>
      <p:pic>
        <p:nvPicPr>
          <p:cNvPr id="2223" name="Google Shape;2223;p45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736646" y="1350668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223;p45">
            <a:extLst>
              <a:ext uri="{FF2B5EF4-FFF2-40B4-BE49-F238E27FC236}">
                <a16:creationId xmlns:a16="http://schemas.microsoft.com/office/drawing/2014/main" id="{CEDF127E-4A62-4EA9-8ED8-9B0320B28200}"/>
              </a:ext>
            </a:extLst>
          </p:cNvPr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2311235" y="1391414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223;p45">
            <a:extLst>
              <a:ext uri="{FF2B5EF4-FFF2-40B4-BE49-F238E27FC236}">
                <a16:creationId xmlns:a16="http://schemas.microsoft.com/office/drawing/2014/main" id="{DDF91249-7F54-4A76-8DDB-DBC3F6A91618}"/>
              </a:ext>
            </a:extLst>
          </p:cNvPr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3885825" y="1419679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2223;p45">
            <a:extLst>
              <a:ext uri="{FF2B5EF4-FFF2-40B4-BE49-F238E27FC236}">
                <a16:creationId xmlns:a16="http://schemas.microsoft.com/office/drawing/2014/main" id="{8F6426C1-E4A1-4F81-B2B4-04757C88D961}"/>
              </a:ext>
            </a:extLst>
          </p:cNvPr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2311235" y="3153443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2223;p45">
            <a:extLst>
              <a:ext uri="{FF2B5EF4-FFF2-40B4-BE49-F238E27FC236}">
                <a16:creationId xmlns:a16="http://schemas.microsoft.com/office/drawing/2014/main" id="{0BA87766-0402-4606-BE9C-A6850EAC0FD7}"/>
              </a:ext>
            </a:extLst>
          </p:cNvPr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736646" y="3153443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2223;p45">
            <a:extLst>
              <a:ext uri="{FF2B5EF4-FFF2-40B4-BE49-F238E27FC236}">
                <a16:creationId xmlns:a16="http://schemas.microsoft.com/office/drawing/2014/main" id="{31F2D71D-D6A7-4B11-A9A2-368F6A789AF7}"/>
              </a:ext>
            </a:extLst>
          </p:cNvPr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7035003" y="1350667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2223;p45">
            <a:extLst>
              <a:ext uri="{FF2B5EF4-FFF2-40B4-BE49-F238E27FC236}">
                <a16:creationId xmlns:a16="http://schemas.microsoft.com/office/drawing/2014/main" id="{BC56A782-6998-4C81-9B81-627A3793B0D8}"/>
              </a:ext>
            </a:extLst>
          </p:cNvPr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5460414" y="1419678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2223;p45">
            <a:extLst>
              <a:ext uri="{FF2B5EF4-FFF2-40B4-BE49-F238E27FC236}">
                <a16:creationId xmlns:a16="http://schemas.microsoft.com/office/drawing/2014/main" id="{5F3405A2-BFB0-4036-9AEF-AA3FA131EDE8}"/>
              </a:ext>
            </a:extLst>
          </p:cNvPr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3885825" y="3153443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2223;p45">
            <a:extLst>
              <a:ext uri="{FF2B5EF4-FFF2-40B4-BE49-F238E27FC236}">
                <a16:creationId xmlns:a16="http://schemas.microsoft.com/office/drawing/2014/main" id="{FBAAE3FC-D78D-47FF-A787-F370ADD5C4FA}"/>
              </a:ext>
            </a:extLst>
          </p:cNvPr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5460414" y="3153442"/>
            <a:ext cx="1370198" cy="113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2223;p45">
            <a:extLst>
              <a:ext uri="{FF2B5EF4-FFF2-40B4-BE49-F238E27FC236}">
                <a16:creationId xmlns:a16="http://schemas.microsoft.com/office/drawing/2014/main" id="{AFC71BB6-B05B-48C0-B8E8-D6BEFFD776B5}"/>
              </a:ext>
            </a:extLst>
          </p:cNvPr>
          <p:cNvPicPr preferRelativeResize="0"/>
          <p:nvPr/>
        </p:nvPicPr>
        <p:blipFill>
          <a:blip r:embed="rId3">
            <a:alphaModFix amt="47000"/>
            <a:duotone>
              <a:prstClr val="black"/>
              <a:srgbClr val="C0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035003" y="3153441"/>
            <a:ext cx="1370198" cy="1131135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2217;p45">
            <a:extLst>
              <a:ext uri="{FF2B5EF4-FFF2-40B4-BE49-F238E27FC236}">
                <a16:creationId xmlns:a16="http://schemas.microsoft.com/office/drawing/2014/main" id="{D4C6059C-EEC1-40B5-AB30-D290EEEC5A3E}"/>
              </a:ext>
            </a:extLst>
          </p:cNvPr>
          <p:cNvSpPr txBox="1">
            <a:spLocks/>
          </p:cNvSpPr>
          <p:nvPr/>
        </p:nvSpPr>
        <p:spPr>
          <a:xfrm>
            <a:off x="1774438" y="1511816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 sz="1700" b="1" dirty="0">
                <a:latin typeface="+mn-lt"/>
              </a:rPr>
              <a:t>Hardness</a:t>
            </a:r>
          </a:p>
        </p:txBody>
      </p:sp>
      <p:sp>
        <p:nvSpPr>
          <p:cNvPr id="48" name="Google Shape;2217;p45">
            <a:extLst>
              <a:ext uri="{FF2B5EF4-FFF2-40B4-BE49-F238E27FC236}">
                <a16:creationId xmlns:a16="http://schemas.microsoft.com/office/drawing/2014/main" id="{26BAFA04-5EA1-469B-A118-9DC0B9D889B5}"/>
              </a:ext>
            </a:extLst>
          </p:cNvPr>
          <p:cNvSpPr txBox="1">
            <a:spLocks/>
          </p:cNvSpPr>
          <p:nvPr/>
        </p:nvSpPr>
        <p:spPr>
          <a:xfrm>
            <a:off x="3402723" y="1538995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 sz="1700" b="1" dirty="0">
                <a:latin typeface="+mn-lt"/>
              </a:rPr>
              <a:t>Solids</a:t>
            </a:r>
          </a:p>
        </p:txBody>
      </p:sp>
      <p:sp>
        <p:nvSpPr>
          <p:cNvPr id="49" name="Google Shape;2217;p45">
            <a:extLst>
              <a:ext uri="{FF2B5EF4-FFF2-40B4-BE49-F238E27FC236}">
                <a16:creationId xmlns:a16="http://schemas.microsoft.com/office/drawing/2014/main" id="{6A90426B-79CA-449D-A442-F5103E9BE62D}"/>
              </a:ext>
            </a:extLst>
          </p:cNvPr>
          <p:cNvSpPr txBox="1">
            <a:spLocks/>
          </p:cNvSpPr>
          <p:nvPr/>
        </p:nvSpPr>
        <p:spPr>
          <a:xfrm>
            <a:off x="4979466" y="1538995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 sz="1700" b="1" dirty="0">
                <a:latin typeface="+mn-lt"/>
              </a:rPr>
              <a:t>Chloramines</a:t>
            </a:r>
          </a:p>
        </p:txBody>
      </p:sp>
      <p:sp>
        <p:nvSpPr>
          <p:cNvPr id="50" name="Google Shape;2217;p45">
            <a:extLst>
              <a:ext uri="{FF2B5EF4-FFF2-40B4-BE49-F238E27FC236}">
                <a16:creationId xmlns:a16="http://schemas.microsoft.com/office/drawing/2014/main" id="{EED18F73-07FD-4981-A81F-0305677515A5}"/>
              </a:ext>
            </a:extLst>
          </p:cNvPr>
          <p:cNvSpPr txBox="1">
            <a:spLocks/>
          </p:cNvSpPr>
          <p:nvPr/>
        </p:nvSpPr>
        <p:spPr>
          <a:xfrm>
            <a:off x="6551901" y="1553454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 sz="1700" b="1" dirty="0">
                <a:latin typeface="+mn-lt"/>
              </a:rPr>
              <a:t>Sulfate</a:t>
            </a:r>
          </a:p>
        </p:txBody>
      </p:sp>
      <p:sp>
        <p:nvSpPr>
          <p:cNvPr id="51" name="Google Shape;2217;p45">
            <a:extLst>
              <a:ext uri="{FF2B5EF4-FFF2-40B4-BE49-F238E27FC236}">
                <a16:creationId xmlns:a16="http://schemas.microsoft.com/office/drawing/2014/main" id="{874AFC7C-2B52-41FA-AB48-78240C618FC7}"/>
              </a:ext>
            </a:extLst>
          </p:cNvPr>
          <p:cNvSpPr txBox="1">
            <a:spLocks/>
          </p:cNvSpPr>
          <p:nvPr/>
        </p:nvSpPr>
        <p:spPr>
          <a:xfrm>
            <a:off x="253545" y="3272758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 sz="1700" b="1" dirty="0">
                <a:latin typeface="+mn-lt"/>
              </a:rPr>
              <a:t>Conductivity</a:t>
            </a:r>
          </a:p>
        </p:txBody>
      </p:sp>
      <p:sp>
        <p:nvSpPr>
          <p:cNvPr id="52" name="Google Shape;2217;p45">
            <a:extLst>
              <a:ext uri="{FF2B5EF4-FFF2-40B4-BE49-F238E27FC236}">
                <a16:creationId xmlns:a16="http://schemas.microsoft.com/office/drawing/2014/main" id="{48C05E06-1C9F-450B-AD64-8A75BEAA1CCA}"/>
              </a:ext>
            </a:extLst>
          </p:cNvPr>
          <p:cNvSpPr txBox="1">
            <a:spLocks/>
          </p:cNvSpPr>
          <p:nvPr/>
        </p:nvSpPr>
        <p:spPr>
          <a:xfrm>
            <a:off x="1746549" y="3307724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 sz="1700" b="1" dirty="0">
                <a:latin typeface="+mn-lt"/>
              </a:rPr>
              <a:t>Organic-</a:t>
            </a:r>
          </a:p>
          <a:p>
            <a:r>
              <a:rPr lang="en-US" sz="1700" b="1" dirty="0">
                <a:latin typeface="+mn-lt"/>
              </a:rPr>
              <a:t>carbon</a:t>
            </a:r>
          </a:p>
        </p:txBody>
      </p:sp>
      <p:sp>
        <p:nvSpPr>
          <p:cNvPr id="53" name="Google Shape;2217;p45">
            <a:extLst>
              <a:ext uri="{FF2B5EF4-FFF2-40B4-BE49-F238E27FC236}">
                <a16:creationId xmlns:a16="http://schemas.microsoft.com/office/drawing/2014/main" id="{40DF5EF9-85FA-4860-9F70-94D1849239BD}"/>
              </a:ext>
            </a:extLst>
          </p:cNvPr>
          <p:cNvSpPr txBox="1">
            <a:spLocks/>
          </p:cNvSpPr>
          <p:nvPr/>
        </p:nvSpPr>
        <p:spPr>
          <a:xfrm>
            <a:off x="3346236" y="3308753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 sz="1700" b="1" dirty="0" err="1">
                <a:latin typeface="+mn-lt"/>
              </a:rPr>
              <a:t>Trihalo</a:t>
            </a:r>
            <a:r>
              <a:rPr lang="en-US" sz="1700" b="1" dirty="0">
                <a:latin typeface="+mn-lt"/>
              </a:rPr>
              <a:t>-</a:t>
            </a:r>
          </a:p>
          <a:p>
            <a:r>
              <a:rPr lang="en-US" sz="1700" b="1" dirty="0" err="1">
                <a:latin typeface="+mn-lt"/>
              </a:rPr>
              <a:t>methanes</a:t>
            </a:r>
            <a:endParaRPr lang="en-US" sz="1700" b="1" dirty="0">
              <a:latin typeface="+mn-lt"/>
            </a:endParaRPr>
          </a:p>
        </p:txBody>
      </p:sp>
      <p:sp>
        <p:nvSpPr>
          <p:cNvPr id="54" name="Google Shape;2217;p45">
            <a:extLst>
              <a:ext uri="{FF2B5EF4-FFF2-40B4-BE49-F238E27FC236}">
                <a16:creationId xmlns:a16="http://schemas.microsoft.com/office/drawing/2014/main" id="{61339095-DA9C-4784-9919-69D7C9172238}"/>
              </a:ext>
            </a:extLst>
          </p:cNvPr>
          <p:cNvSpPr txBox="1">
            <a:spLocks/>
          </p:cNvSpPr>
          <p:nvPr/>
        </p:nvSpPr>
        <p:spPr>
          <a:xfrm>
            <a:off x="4915952" y="3349901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 sz="1700" b="1" dirty="0">
                <a:latin typeface="+mn-lt"/>
              </a:rPr>
              <a:t>Turbidity</a:t>
            </a:r>
          </a:p>
        </p:txBody>
      </p:sp>
      <p:sp>
        <p:nvSpPr>
          <p:cNvPr id="55" name="Google Shape;2217;p45">
            <a:extLst>
              <a:ext uri="{FF2B5EF4-FFF2-40B4-BE49-F238E27FC236}">
                <a16:creationId xmlns:a16="http://schemas.microsoft.com/office/drawing/2014/main" id="{04B38D78-3C37-44C7-8675-BFF285E7C2CF}"/>
              </a:ext>
            </a:extLst>
          </p:cNvPr>
          <p:cNvSpPr txBox="1">
            <a:spLocks/>
          </p:cNvSpPr>
          <p:nvPr/>
        </p:nvSpPr>
        <p:spPr>
          <a:xfrm>
            <a:off x="6515639" y="3307724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 sz="1700" b="1" dirty="0">
                <a:latin typeface="+mn-lt"/>
              </a:rPr>
              <a:t>Potability</a:t>
            </a:r>
          </a:p>
        </p:txBody>
      </p:sp>
      <p:sp>
        <p:nvSpPr>
          <p:cNvPr id="56" name="Google Shape;2217;p45">
            <a:extLst>
              <a:ext uri="{FF2B5EF4-FFF2-40B4-BE49-F238E27FC236}">
                <a16:creationId xmlns:a16="http://schemas.microsoft.com/office/drawing/2014/main" id="{1EFBFFB3-B7F7-404E-A8FF-6E8B3F7FD6A9}"/>
              </a:ext>
            </a:extLst>
          </p:cNvPr>
          <p:cNvSpPr txBox="1">
            <a:spLocks/>
          </p:cNvSpPr>
          <p:nvPr/>
        </p:nvSpPr>
        <p:spPr>
          <a:xfrm>
            <a:off x="176833" y="1476850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 sz="1700" b="1" dirty="0">
                <a:latin typeface="+mn-lt"/>
              </a:rPr>
              <a:t>PH</a:t>
            </a:r>
          </a:p>
        </p:txBody>
      </p:sp>
    </p:spTree>
    <p:extLst>
      <p:ext uri="{BB962C8B-B14F-4D97-AF65-F5344CB8AC3E}">
        <p14:creationId xmlns:p14="http://schemas.microsoft.com/office/powerpoint/2010/main" val="3541049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13;p65">
            <a:extLst>
              <a:ext uri="{FF2B5EF4-FFF2-40B4-BE49-F238E27FC236}">
                <a16:creationId xmlns:a16="http://schemas.microsoft.com/office/drawing/2014/main" id="{593F7243-92C9-4BB9-BD10-206444F28A76}"/>
              </a:ext>
            </a:extLst>
          </p:cNvPr>
          <p:cNvSpPr txBox="1">
            <a:spLocks/>
          </p:cNvSpPr>
          <p:nvPr/>
        </p:nvSpPr>
        <p:spPr>
          <a:xfrm>
            <a:off x="736646" y="343044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bg2"/>
                </a:solidFill>
                <a:latin typeface="+mj-lt"/>
              </a:rPr>
              <a:t>Dataset – Water Potability</a:t>
            </a:r>
            <a:endParaRPr lang="en-US" sz="30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0" name="Google Shape;2162;p40">
            <a:extLst>
              <a:ext uri="{FF2B5EF4-FFF2-40B4-BE49-F238E27FC236}">
                <a16:creationId xmlns:a16="http://schemas.microsoft.com/office/drawing/2014/main" id="{0780C8A9-7889-421D-B538-8C02BAD17C5F}"/>
              </a:ext>
            </a:extLst>
          </p:cNvPr>
          <p:cNvSpPr txBox="1">
            <a:spLocks/>
          </p:cNvSpPr>
          <p:nvPr/>
        </p:nvSpPr>
        <p:spPr>
          <a:xfrm>
            <a:off x="7623290" y="1066752"/>
            <a:ext cx="1246247" cy="6481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 algn="ctr"/>
            <a:r>
              <a:rPr lang="en-US" dirty="0"/>
              <a:t>Target Variable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1049EC-67D6-4606-82D3-09E69F083773}"/>
              </a:ext>
            </a:extLst>
          </p:cNvPr>
          <p:cNvCxnSpPr>
            <a:cxnSpLocks/>
          </p:cNvCxnSpPr>
          <p:nvPr/>
        </p:nvCxnSpPr>
        <p:spPr>
          <a:xfrm>
            <a:off x="8246413" y="1619573"/>
            <a:ext cx="0" cy="241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2162;p40">
            <a:extLst>
              <a:ext uri="{FF2B5EF4-FFF2-40B4-BE49-F238E27FC236}">
                <a16:creationId xmlns:a16="http://schemas.microsoft.com/office/drawing/2014/main" id="{F6D62E17-ED60-4FDD-9A43-F143BB4EA7C1}"/>
              </a:ext>
            </a:extLst>
          </p:cNvPr>
          <p:cNvSpPr txBox="1">
            <a:spLocks/>
          </p:cNvSpPr>
          <p:nvPr/>
        </p:nvSpPr>
        <p:spPr>
          <a:xfrm>
            <a:off x="1296457" y="4076748"/>
            <a:ext cx="6541739" cy="586143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dirty="0">
                <a:solidFill>
                  <a:schemeClr val="bg2"/>
                </a:solidFill>
                <a:latin typeface="+mn-lt"/>
              </a:rPr>
              <a:t>Potability </a:t>
            </a:r>
            <a:r>
              <a:rPr lang="en-US" sz="1800" b="1" i="0" dirty="0">
                <a:solidFill>
                  <a:schemeClr val="bg2"/>
                </a:solidFill>
                <a:effectLst/>
                <a:latin typeface="+mn-lt"/>
              </a:rPr>
              <a:t>1 means Potable and 0 means Not potable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FAF828-780B-4B3A-AEC9-DDFAAEA1A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35" y="1860772"/>
            <a:ext cx="8464985" cy="192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62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1B2021-F645-4DC2-8511-43DDA1923996}"/>
              </a:ext>
            </a:extLst>
          </p:cNvPr>
          <p:cNvSpPr>
            <a:spLocks noGrp="1"/>
          </p:cNvSpPr>
          <p:nvPr>
            <p:ph type="ctrTitle" idx="6"/>
          </p:nvPr>
        </p:nvSpPr>
        <p:spPr/>
        <p:txBody>
          <a:bodyPr/>
          <a:lstStyle/>
          <a:p>
            <a:r>
              <a:rPr lang="en" b="1" dirty="0">
                <a:latin typeface="+mj-lt"/>
              </a:rPr>
              <a:t>Reason for choosing this dataset</a:t>
            </a:r>
            <a:endParaRPr lang="en-US" b="1" dirty="0">
              <a:latin typeface="+mj-lt"/>
            </a:endParaRPr>
          </a:p>
        </p:txBody>
      </p:sp>
      <p:sp>
        <p:nvSpPr>
          <p:cNvPr id="36" name="Google Shape;2812;p65">
            <a:extLst>
              <a:ext uri="{FF2B5EF4-FFF2-40B4-BE49-F238E27FC236}">
                <a16:creationId xmlns:a16="http://schemas.microsoft.com/office/drawing/2014/main" id="{D86314B8-96D8-4125-BCCD-A1222E71BB6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088241"/>
            <a:ext cx="7704000" cy="34605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" sz="1600" b="1" dirty="0">
              <a:latin typeface="+mn-lt"/>
            </a:endParaRPr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+mn-lt"/>
              </a:rPr>
              <a:t>Safe drinking-water is essential to health</a:t>
            </a:r>
          </a:p>
          <a:p>
            <a:pPr algn="l"/>
            <a:endParaRPr lang="en-US" sz="1600" dirty="0">
              <a:latin typeface="+mn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Global Water Crisis</a:t>
            </a:r>
            <a:endParaRPr lang="en-US" sz="1600" b="0" i="0" dirty="0">
              <a:effectLst/>
              <a:latin typeface="+mn-lt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sz="1600" b="1" dirty="0">
              <a:latin typeface="+mn-lt"/>
            </a:endParaRP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" sz="1600" b="1" dirty="0">
                <a:latin typeface="+mn-lt"/>
              </a:rPr>
              <a:t>Waterborne Diseases: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US" sz="1600" b="0" i="0" dirty="0" err="1">
                <a:effectLst/>
                <a:latin typeface="+mn-lt"/>
              </a:rPr>
              <a:t>Diarrhoea</a:t>
            </a:r>
            <a:endParaRPr lang="en-US" sz="1600" dirty="0">
              <a:latin typeface="+mn-lt"/>
            </a:endParaRPr>
          </a:p>
          <a:p>
            <a:pPr algn="l">
              <a:buFont typeface="Wingdings" panose="05000000000000000000" pitchFamily="2" charset="2"/>
              <a:buChar char="q"/>
            </a:pPr>
            <a:r>
              <a:rPr lang="en-US" sz="1600" b="0" i="0" dirty="0">
                <a:effectLst/>
                <a:latin typeface="+mn-lt"/>
              </a:rPr>
              <a:t>Cholera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US" sz="1600" dirty="0">
                <a:latin typeface="+mn-lt"/>
              </a:rPr>
              <a:t>Dysentery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US" sz="1600" b="0" i="0" dirty="0">
                <a:effectLst/>
                <a:latin typeface="+mn-lt"/>
              </a:rPr>
              <a:t>Typhoid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US" sz="1600" dirty="0">
                <a:latin typeface="+mn-lt"/>
              </a:rPr>
              <a:t>Poli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o</a:t>
            </a:r>
          </a:p>
          <a:p>
            <a:pPr marL="139700" indent="0" algn="l"/>
            <a:endParaRPr lang="en-US" sz="1600" dirty="0">
              <a:solidFill>
                <a:schemeClr val="bg2"/>
              </a:solidFill>
              <a:latin typeface="+mn-lt"/>
            </a:endParaRPr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bg2"/>
                </a:solidFill>
                <a:effectLst/>
                <a:latin typeface="+mn-lt"/>
              </a:rPr>
              <a:t>Goal</a:t>
            </a:r>
            <a:r>
              <a:rPr lang="en-US" sz="1600" dirty="0">
                <a:solidFill>
                  <a:schemeClr val="bg2"/>
                </a:solidFill>
                <a:latin typeface="+mn-lt"/>
              </a:rPr>
              <a:t>: </a:t>
            </a:r>
            <a:r>
              <a:rPr lang="en-US" sz="1600" b="0" i="0" dirty="0">
                <a:solidFill>
                  <a:schemeClr val="bg2"/>
                </a:solidFill>
                <a:effectLst/>
                <a:latin typeface="+mn-lt"/>
              </a:rPr>
              <a:t>To find a relationship between water potability and various features of water </a:t>
            </a:r>
            <a:endParaRPr lang="en-US" sz="1600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39765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13;p65">
            <a:extLst>
              <a:ext uri="{FF2B5EF4-FFF2-40B4-BE49-F238E27FC236}">
                <a16:creationId xmlns:a16="http://schemas.microsoft.com/office/drawing/2014/main" id="{593F7243-92C9-4BB9-BD10-206444F28A76}"/>
              </a:ext>
            </a:extLst>
          </p:cNvPr>
          <p:cNvSpPr txBox="1">
            <a:spLocks/>
          </p:cNvSpPr>
          <p:nvPr/>
        </p:nvSpPr>
        <p:spPr>
          <a:xfrm>
            <a:off x="736646" y="343044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bg2"/>
                </a:solidFill>
                <a:latin typeface="+mj-lt"/>
              </a:rPr>
              <a:t>Literature Review</a:t>
            </a:r>
            <a:endParaRPr lang="en-US" sz="30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1" name="Google Shape;2812;p65">
            <a:extLst>
              <a:ext uri="{FF2B5EF4-FFF2-40B4-BE49-F238E27FC236}">
                <a16:creationId xmlns:a16="http://schemas.microsoft.com/office/drawing/2014/main" id="{D5983AB6-17F0-416D-B5A5-59D57A25CED5}"/>
              </a:ext>
            </a:extLst>
          </p:cNvPr>
          <p:cNvSpPr txBox="1">
            <a:spLocks/>
          </p:cNvSpPr>
          <p:nvPr/>
        </p:nvSpPr>
        <p:spPr>
          <a:xfrm>
            <a:off x="720000" y="1237344"/>
            <a:ext cx="7704000" cy="34973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2"/>
                </a:solidFill>
                <a:effectLst/>
                <a:latin typeface="+mn-lt"/>
              </a:rPr>
              <a:t>Population and Water Resources: A Delicate Balance</a:t>
            </a:r>
          </a:p>
          <a:p>
            <a:r>
              <a:rPr lang="en-US" dirty="0">
                <a:solidFill>
                  <a:schemeClr val="bg2"/>
                </a:solidFill>
                <a:effectLst/>
                <a:latin typeface="+mn-lt"/>
              </a:rPr>
              <a:t>       Author: </a:t>
            </a:r>
            <a:r>
              <a:rPr lang="en-US" dirty="0" err="1">
                <a:solidFill>
                  <a:schemeClr val="bg2"/>
                </a:solidFill>
                <a:effectLst/>
                <a:latin typeface="+mn-lt"/>
              </a:rPr>
              <a:t>Malin</a:t>
            </a:r>
            <a:r>
              <a:rPr lang="en-US" dirty="0">
                <a:solidFill>
                  <a:schemeClr val="bg2"/>
                </a:solidFill>
                <a:effectLst/>
                <a:latin typeface="+mn-lt"/>
              </a:rPr>
              <a:t> </a:t>
            </a:r>
            <a:r>
              <a:rPr lang="en-US" dirty="0" err="1">
                <a:solidFill>
                  <a:schemeClr val="bg2"/>
                </a:solidFill>
                <a:effectLst/>
                <a:latin typeface="+mn-lt"/>
              </a:rPr>
              <a:t>Falkenmark</a:t>
            </a:r>
            <a:r>
              <a:rPr lang="en-US" dirty="0">
                <a:solidFill>
                  <a:schemeClr val="bg2"/>
                </a:solidFill>
                <a:effectLst/>
                <a:latin typeface="+mn-lt"/>
              </a:rPr>
              <a:t> and Carl </a:t>
            </a:r>
            <a:r>
              <a:rPr lang="en-US" dirty="0" err="1">
                <a:solidFill>
                  <a:schemeClr val="bg2"/>
                </a:solidFill>
                <a:effectLst/>
                <a:latin typeface="+mn-lt"/>
              </a:rPr>
              <a:t>Widstrand</a:t>
            </a:r>
            <a:endParaRPr lang="en-US" dirty="0">
              <a:solidFill>
                <a:schemeClr val="bg2"/>
              </a:solidFill>
              <a:effectLst/>
              <a:latin typeface="+mn-lt"/>
            </a:endParaRPr>
          </a:p>
          <a:p>
            <a:endParaRPr lang="en-US" sz="1800" dirty="0">
              <a:solidFill>
                <a:schemeClr val="bg2"/>
              </a:solidFill>
              <a:effectLst/>
              <a:latin typeface="+mn-lt"/>
            </a:endParaRPr>
          </a:p>
          <a:p>
            <a:pPr marL="171450" lvl="2" indent="-1714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/>
                </a:solidFill>
                <a:effectLst/>
                <a:latin typeface="+mn-lt"/>
              </a:rPr>
              <a:t>    </a:t>
            </a:r>
            <a:r>
              <a:rPr lang="en-US" sz="1600" b="1" dirty="0">
                <a:solidFill>
                  <a:schemeClr val="bg2"/>
                </a:solidFill>
                <a:effectLst/>
                <a:latin typeface="+mn-lt"/>
              </a:rPr>
              <a:t>DRINKING WATER IN DEVELOPING COUNTRIES</a:t>
            </a:r>
          </a:p>
          <a:p>
            <a:r>
              <a:rPr lang="en-US" strike="noStrike" baseline="0" dirty="0">
                <a:solidFill>
                  <a:schemeClr val="bg2"/>
                </a:solidFill>
                <a:latin typeface="+mn-lt"/>
              </a:rPr>
              <a:t>         Author: Ashok </a:t>
            </a:r>
            <a:r>
              <a:rPr lang="en-US" strike="noStrike" baseline="0" dirty="0" err="1">
                <a:solidFill>
                  <a:schemeClr val="bg2"/>
                </a:solidFill>
                <a:latin typeface="+mn-lt"/>
              </a:rPr>
              <a:t>Gadgil</a:t>
            </a:r>
            <a:endParaRPr lang="en-US" strike="noStrike" baseline="0" dirty="0">
              <a:solidFill>
                <a:schemeClr val="bg2"/>
              </a:solidFill>
              <a:latin typeface="+mn-lt"/>
            </a:endParaRPr>
          </a:p>
          <a:p>
            <a:endParaRPr lang="en-US" sz="1800" dirty="0">
              <a:solidFill>
                <a:schemeClr val="bg2"/>
              </a:solidFill>
              <a:effectLst/>
              <a:latin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strike="noStrike" baseline="0" dirty="0">
                <a:solidFill>
                  <a:schemeClr val="bg2"/>
                </a:solidFill>
                <a:latin typeface="+mn-lt"/>
              </a:rPr>
              <a:t>    </a:t>
            </a:r>
            <a:r>
              <a:rPr lang="en-US" sz="1600" b="1" strike="noStrike" baseline="0" dirty="0">
                <a:solidFill>
                  <a:schemeClr val="bg2"/>
                </a:solidFill>
                <a:latin typeface="+mn-lt"/>
              </a:rPr>
              <a:t>U.S. Drinking Water Challenges in the Twenty-First Century</a:t>
            </a:r>
          </a:p>
          <a:p>
            <a:pPr algn="l"/>
            <a:r>
              <a:rPr lang="en-US" sz="1800" dirty="0">
                <a:solidFill>
                  <a:schemeClr val="bg2"/>
                </a:solidFill>
                <a:latin typeface="+mn-lt"/>
              </a:rPr>
              <a:t>       </a:t>
            </a:r>
            <a:r>
              <a:rPr lang="en-US" dirty="0">
                <a:solidFill>
                  <a:schemeClr val="bg2"/>
                </a:solidFill>
                <a:latin typeface="+mn-lt"/>
              </a:rPr>
              <a:t>Author: </a:t>
            </a:r>
            <a:r>
              <a:rPr lang="en-US" strike="noStrike" dirty="0">
                <a:solidFill>
                  <a:schemeClr val="bg2"/>
                </a:solidFill>
                <a:effectLst/>
                <a:latin typeface="+mn-lt"/>
              </a:rPr>
              <a:t>Ronnie B Levin</a:t>
            </a:r>
            <a:r>
              <a:rPr lang="en-US" dirty="0">
                <a:solidFill>
                  <a:schemeClr val="bg2"/>
                </a:solidFill>
                <a:effectLst/>
                <a:latin typeface="+mn-lt"/>
              </a:rPr>
              <a:t>, </a:t>
            </a:r>
            <a:r>
              <a:rPr lang="en-US" strike="noStrike" dirty="0">
                <a:solidFill>
                  <a:schemeClr val="bg2"/>
                </a:solidFill>
                <a:effectLst/>
                <a:latin typeface="+mn-lt"/>
              </a:rPr>
              <a:t>Paul R Epstein</a:t>
            </a:r>
            <a:r>
              <a:rPr lang="en-US" dirty="0">
                <a:solidFill>
                  <a:schemeClr val="bg2"/>
                </a:solidFill>
                <a:effectLst/>
                <a:latin typeface="+mn-lt"/>
              </a:rPr>
              <a:t>, </a:t>
            </a:r>
            <a:r>
              <a:rPr lang="en-US" strike="noStrike" dirty="0">
                <a:solidFill>
                  <a:schemeClr val="bg2"/>
                </a:solidFill>
                <a:effectLst/>
                <a:latin typeface="+mn-lt"/>
              </a:rPr>
              <a:t>Tim E Ford</a:t>
            </a:r>
            <a:r>
              <a:rPr lang="en-US" dirty="0">
                <a:solidFill>
                  <a:schemeClr val="bg2"/>
                </a:solidFill>
                <a:effectLst/>
                <a:latin typeface="+mn-lt"/>
              </a:rPr>
              <a:t>, </a:t>
            </a:r>
            <a:r>
              <a:rPr lang="en-US" strike="noStrike" dirty="0">
                <a:solidFill>
                  <a:schemeClr val="bg2"/>
                </a:solidFill>
                <a:effectLst/>
                <a:latin typeface="+mn-lt"/>
              </a:rPr>
              <a:t>Winston Harrington</a:t>
            </a:r>
            <a:r>
              <a:rPr lang="en-US" dirty="0">
                <a:solidFill>
                  <a:schemeClr val="bg2"/>
                </a:solidFill>
                <a:effectLst/>
                <a:latin typeface="+mn-lt"/>
              </a:rPr>
              <a:t>, </a:t>
            </a:r>
            <a:r>
              <a:rPr lang="en-US" strike="noStrike" dirty="0">
                <a:solidFill>
                  <a:schemeClr val="bg2"/>
                </a:solidFill>
                <a:effectLst/>
                <a:latin typeface="+mn-lt"/>
              </a:rPr>
              <a:t>Erik Olson</a:t>
            </a:r>
            <a:r>
              <a:rPr lang="en-US" dirty="0">
                <a:solidFill>
                  <a:schemeClr val="bg2"/>
                </a:solidFill>
                <a:effectLst/>
                <a:latin typeface="+mn-lt"/>
              </a:rPr>
              <a:t>, and </a:t>
            </a:r>
            <a:r>
              <a:rPr lang="en-US" strike="noStrike" dirty="0">
                <a:solidFill>
                  <a:schemeClr val="bg2"/>
                </a:solidFill>
                <a:effectLst/>
                <a:latin typeface="+mn-lt"/>
              </a:rPr>
              <a:t>Eric G Reichard</a:t>
            </a:r>
            <a:endParaRPr lang="en-US" dirty="0">
              <a:solidFill>
                <a:schemeClr val="bg2"/>
              </a:solidFill>
              <a:effectLst/>
              <a:latin typeface="+mn-lt"/>
            </a:endParaRPr>
          </a:p>
          <a:p>
            <a:endParaRPr lang="en-US" sz="1800" dirty="0">
              <a:solidFill>
                <a:schemeClr val="bg2"/>
              </a:solidFill>
              <a:effectLst/>
              <a:latin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/>
                </a:solidFill>
                <a:effectLst/>
                <a:latin typeface="+mn-lt"/>
              </a:rPr>
              <a:t>    </a:t>
            </a:r>
            <a:r>
              <a:rPr lang="en-US" sz="1600" b="1" dirty="0">
                <a:solidFill>
                  <a:schemeClr val="bg2"/>
                </a:solidFill>
                <a:effectLst/>
                <a:latin typeface="+mn-lt"/>
              </a:rPr>
              <a:t>Drinking water and cancer</a:t>
            </a:r>
          </a:p>
          <a:p>
            <a:r>
              <a:rPr lang="en-US" dirty="0">
                <a:solidFill>
                  <a:schemeClr val="bg2"/>
                </a:solidFill>
                <a:latin typeface="+mn-lt"/>
              </a:rPr>
              <a:t>         Author: Kenneth P. Cantor</a:t>
            </a:r>
            <a:endParaRPr lang="en-US" dirty="0">
              <a:solidFill>
                <a:schemeClr val="bg2"/>
              </a:solidFill>
              <a:effectLst/>
              <a:latin typeface="+mn-lt"/>
            </a:endParaRPr>
          </a:p>
          <a:p>
            <a:endParaRPr lang="en-US" sz="1800" strike="noStrike" baseline="-25000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3968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13;p65">
            <a:extLst>
              <a:ext uri="{FF2B5EF4-FFF2-40B4-BE49-F238E27FC236}">
                <a16:creationId xmlns:a16="http://schemas.microsoft.com/office/drawing/2014/main" id="{593F7243-92C9-4BB9-BD10-206444F28A76}"/>
              </a:ext>
            </a:extLst>
          </p:cNvPr>
          <p:cNvSpPr txBox="1">
            <a:spLocks/>
          </p:cNvSpPr>
          <p:nvPr/>
        </p:nvSpPr>
        <p:spPr>
          <a:xfrm>
            <a:off x="735750" y="343044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bg2"/>
                </a:solidFill>
                <a:latin typeface="+mj-lt"/>
              </a:rPr>
              <a:t>Working Steps</a:t>
            </a:r>
            <a:endParaRPr lang="en-US" sz="30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1AD60E-0FD2-4C17-9FA0-A71C15D04B8B}"/>
              </a:ext>
            </a:extLst>
          </p:cNvPr>
          <p:cNvSpPr/>
          <p:nvPr/>
        </p:nvSpPr>
        <p:spPr>
          <a:xfrm>
            <a:off x="1342766" y="1882076"/>
            <a:ext cx="1449091" cy="689675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Acquire the dataset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EF30DE-5862-44F7-9878-9560BD2549EA}"/>
              </a:ext>
            </a:extLst>
          </p:cNvPr>
          <p:cNvSpPr/>
          <p:nvPr/>
        </p:nvSpPr>
        <p:spPr>
          <a:xfrm>
            <a:off x="3021312" y="1882075"/>
            <a:ext cx="1449091" cy="689675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Import libraries &amp; dataset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AB0EC8-4080-4975-800B-78038342F942}"/>
              </a:ext>
            </a:extLst>
          </p:cNvPr>
          <p:cNvSpPr/>
          <p:nvPr/>
        </p:nvSpPr>
        <p:spPr>
          <a:xfrm>
            <a:off x="4699860" y="1882075"/>
            <a:ext cx="1449091" cy="689675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Analysing the dataset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DB3376-096D-48A8-B803-82B773844CFF}"/>
              </a:ext>
            </a:extLst>
          </p:cNvPr>
          <p:cNvSpPr/>
          <p:nvPr/>
        </p:nvSpPr>
        <p:spPr>
          <a:xfrm>
            <a:off x="6378407" y="1870446"/>
            <a:ext cx="1449091" cy="689675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Cleaning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575E35-C31E-45E4-8BC6-84DDE52D23E3}"/>
              </a:ext>
            </a:extLst>
          </p:cNvPr>
          <p:cNvSpPr/>
          <p:nvPr/>
        </p:nvSpPr>
        <p:spPr>
          <a:xfrm>
            <a:off x="1342764" y="2990528"/>
            <a:ext cx="1449091" cy="689675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Unimodal Data Visualization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EC6077-B70F-4A0D-9EB8-5EA1C65E8F51}"/>
              </a:ext>
            </a:extLst>
          </p:cNvPr>
          <p:cNvSpPr/>
          <p:nvPr/>
        </p:nvSpPr>
        <p:spPr>
          <a:xfrm>
            <a:off x="3021312" y="2990528"/>
            <a:ext cx="1449091" cy="69710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Cleaning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586366-3A5C-467D-B778-8314C7C94DF5}"/>
              </a:ext>
            </a:extLst>
          </p:cNvPr>
          <p:cNvSpPr/>
          <p:nvPr/>
        </p:nvSpPr>
        <p:spPr>
          <a:xfrm>
            <a:off x="4699860" y="2990530"/>
            <a:ext cx="1449091" cy="689675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r>
              <a:rPr lang="en-US"/>
              <a:t>Multimodal Data Visualization</a:t>
            </a:r>
          </a:p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6DBEB8-FF90-48CB-8FD2-81BD87509BB1}"/>
              </a:ext>
            </a:extLst>
          </p:cNvPr>
          <p:cNvSpPr/>
          <p:nvPr/>
        </p:nvSpPr>
        <p:spPr>
          <a:xfrm>
            <a:off x="6378407" y="2990531"/>
            <a:ext cx="1449091" cy="689675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Proposed Model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FDAE54C-ECBC-4EC7-A92D-F217548034CF}"/>
              </a:ext>
            </a:extLst>
          </p:cNvPr>
          <p:cNvCxnSpPr>
            <a:stCxn id="4" idx="3"/>
            <a:endCxn id="7" idx="1"/>
          </p:cNvCxnSpPr>
          <p:nvPr/>
        </p:nvCxnSpPr>
        <p:spPr>
          <a:xfrm flipV="1">
            <a:off x="2791857" y="2226913"/>
            <a:ext cx="22945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72DE50C-98B6-4202-B709-1D95701BDD7F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4470403" y="2226913"/>
            <a:ext cx="22945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FAB8084-842E-4F77-88E3-3CFC83C8F207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6148951" y="2215284"/>
            <a:ext cx="229456" cy="11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534C2D0-B543-4674-AFF1-B3FC3E49DD4E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 flipH="1">
            <a:off x="1342764" y="2215284"/>
            <a:ext cx="6484734" cy="1120082"/>
          </a:xfrm>
          <a:prstGeom prst="bentConnector5">
            <a:avLst>
              <a:gd name="adj1" fmla="val -3525"/>
              <a:gd name="adj2" fmla="val 50000"/>
              <a:gd name="adj3" fmla="val 10352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EAA20BC-A08E-4156-AB88-36C82BD9A243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2791855" y="3335366"/>
            <a:ext cx="229457" cy="3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58D899F-C349-489F-9065-4C2F41704A58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4470403" y="3335368"/>
            <a:ext cx="229457" cy="37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ADD434A-97F1-494B-A93F-2E4E2FDB343B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6148951" y="3335368"/>
            <a:ext cx="22945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0225606"/>
      </p:ext>
    </p:extLst>
  </p:cSld>
  <p:clrMapOvr>
    <a:masterClrMapping/>
  </p:clrMapOvr>
</p:sld>
</file>

<file path=ppt/theme/theme1.xml><?xml version="1.0" encoding="utf-8"?>
<a:theme xmlns:a="http://schemas.openxmlformats.org/drawingml/2006/main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1233</TotalTime>
  <Words>747</Words>
  <Application>Microsoft Office PowerPoint</Application>
  <PresentationFormat>On-screen Show (16:9)</PresentationFormat>
  <Paragraphs>182</Paragraphs>
  <Slides>31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Open Sans</vt:lpstr>
      <vt:lpstr>Arial</vt:lpstr>
      <vt:lpstr>Overpass Black</vt:lpstr>
      <vt:lpstr>Wingdings</vt:lpstr>
      <vt:lpstr>Josefin Sans</vt:lpstr>
      <vt:lpstr>Aqua Marketing Plan by Slidego</vt:lpstr>
      <vt:lpstr>Water Potability</vt:lpstr>
      <vt:lpstr>PowerPoint Presentation</vt:lpstr>
      <vt:lpstr>Introduction</vt:lpstr>
      <vt:lpstr>PowerPoint Presentation</vt:lpstr>
      <vt:lpstr>Features of Water</vt:lpstr>
      <vt:lpstr>PowerPoint Presentation</vt:lpstr>
      <vt:lpstr>Reason for choosing this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Cleaning</vt:lpstr>
      <vt:lpstr>Data Cleaning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Cleaning</vt:lpstr>
      <vt:lpstr>PowerPoint Presentation</vt:lpstr>
      <vt:lpstr>PowerPoint Presentation</vt:lpstr>
      <vt:lpstr>PowerPoint Presentation</vt:lpstr>
      <vt:lpstr>Proposed Model</vt:lpstr>
      <vt:lpstr>Plan for the remaining Task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 Potability</dc:title>
  <cp:lastModifiedBy>Chowdhury, Radia Rayan</cp:lastModifiedBy>
  <cp:revision>116</cp:revision>
  <dcterms:modified xsi:type="dcterms:W3CDTF">2022-12-27T03:57:26Z</dcterms:modified>
</cp:coreProperties>
</file>